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9" d="100"/>
          <a:sy n="49" d="100"/>
        </p:scale>
        <p:origin x="342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1.png"/><Relationship Id="rId7" Type="http://schemas.openxmlformats.org/officeDocument/2006/relationships/image" Target="../media/image2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64.png"/><Relationship Id="rId4" Type="http://schemas.openxmlformats.org/officeDocument/2006/relationships/image" Target="../media/image53.png"/><Relationship Id="rId9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1.png"/><Relationship Id="rId7" Type="http://schemas.openxmlformats.org/officeDocument/2006/relationships/image" Target="../media/image27.png"/><Relationship Id="rId12" Type="http://schemas.openxmlformats.org/officeDocument/2006/relationships/image" Target="../media/image6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67.png"/><Relationship Id="rId5" Type="http://schemas.openxmlformats.org/officeDocument/2006/relationships/image" Target="../media/image25.png"/><Relationship Id="rId10" Type="http://schemas.openxmlformats.org/officeDocument/2006/relationships/image" Target="../media/image66.png"/><Relationship Id="rId4" Type="http://schemas.openxmlformats.org/officeDocument/2006/relationships/image" Target="../media/image53.png"/><Relationship Id="rId9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1.png"/><Relationship Id="rId7" Type="http://schemas.openxmlformats.org/officeDocument/2006/relationships/image" Target="../media/image2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71.png"/><Relationship Id="rId4" Type="http://schemas.openxmlformats.org/officeDocument/2006/relationships/image" Target="../media/image53.png"/><Relationship Id="rId9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73.png"/><Relationship Id="rId7" Type="http://schemas.openxmlformats.org/officeDocument/2006/relationships/image" Target="../media/image26.png"/><Relationship Id="rId12" Type="http://schemas.openxmlformats.org/officeDocument/2006/relationships/image" Target="../media/image7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75.png"/><Relationship Id="rId5" Type="http://schemas.openxmlformats.org/officeDocument/2006/relationships/image" Target="../media/image53.png"/><Relationship Id="rId10" Type="http://schemas.openxmlformats.org/officeDocument/2006/relationships/image" Target="../media/image74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png"/><Relationship Id="rId7" Type="http://schemas.openxmlformats.org/officeDocument/2006/relationships/image" Target="../media/image2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79.png"/><Relationship Id="rId4" Type="http://schemas.openxmlformats.org/officeDocument/2006/relationships/image" Target="../media/image53.png"/><Relationship Id="rId9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png"/><Relationship Id="rId7" Type="http://schemas.openxmlformats.org/officeDocument/2006/relationships/image" Target="../media/image2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82.png"/><Relationship Id="rId4" Type="http://schemas.openxmlformats.org/officeDocument/2006/relationships/image" Target="../media/image53.png"/><Relationship Id="rId9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3.png"/><Relationship Id="rId7" Type="http://schemas.openxmlformats.org/officeDocument/2006/relationships/image" Target="../media/image6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85.png"/><Relationship Id="rId4" Type="http://schemas.openxmlformats.org/officeDocument/2006/relationships/image" Target="../media/image25.png"/><Relationship Id="rId9" Type="http://schemas.openxmlformats.org/officeDocument/2006/relationships/image" Target="../media/image8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3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" Type="http://schemas.openxmlformats.org/officeDocument/2006/relationships/image" Target="../media/image54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openxmlformats.org/officeDocument/2006/relationships/image" Target="../media/image27.png"/><Relationship Id="rId5" Type="http://schemas.openxmlformats.org/officeDocument/2006/relationships/image" Target="../media/image88.png"/><Relationship Id="rId15" Type="http://schemas.openxmlformats.org/officeDocument/2006/relationships/image" Target="../media/image95.png"/><Relationship Id="rId10" Type="http://schemas.openxmlformats.org/officeDocument/2006/relationships/image" Target="../media/image26.png"/><Relationship Id="rId4" Type="http://schemas.openxmlformats.org/officeDocument/2006/relationships/image" Target="../media/image87.png"/><Relationship Id="rId9" Type="http://schemas.openxmlformats.org/officeDocument/2006/relationships/image" Target="../media/image25.png"/><Relationship Id="rId14" Type="http://schemas.openxmlformats.org/officeDocument/2006/relationships/image" Target="../media/image9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27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25.png"/><Relationship Id="rId7" Type="http://schemas.openxmlformats.org/officeDocument/2006/relationships/image" Target="../media/image10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1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25.png"/><Relationship Id="rId7" Type="http://schemas.openxmlformats.org/officeDocument/2006/relationships/image" Target="../media/image11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1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1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25.png"/><Relationship Id="rId7" Type="http://schemas.openxmlformats.org/officeDocument/2006/relationships/image" Target="../media/image11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27.png"/><Relationship Id="rId10" Type="http://schemas.openxmlformats.org/officeDocument/2006/relationships/image" Target="../media/image119.png"/><Relationship Id="rId4" Type="http://schemas.openxmlformats.org/officeDocument/2006/relationships/image" Target="../media/image26.png"/><Relationship Id="rId9" Type="http://schemas.openxmlformats.org/officeDocument/2006/relationships/image" Target="../media/image1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2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2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2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2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2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3" Type="http://schemas.openxmlformats.org/officeDocument/2006/relationships/image" Target="../media/image53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130.png"/><Relationship Id="rId5" Type="http://schemas.openxmlformats.org/officeDocument/2006/relationships/image" Target="../media/image26.png"/><Relationship Id="rId10" Type="http://schemas.openxmlformats.org/officeDocument/2006/relationships/image" Target="../media/image129.png"/><Relationship Id="rId4" Type="http://schemas.openxmlformats.org/officeDocument/2006/relationships/image" Target="../media/image25.png"/><Relationship Id="rId9" Type="http://schemas.openxmlformats.org/officeDocument/2006/relationships/image" Target="../media/image12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53.png"/><Relationship Id="rId7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134.png"/><Relationship Id="rId5" Type="http://schemas.openxmlformats.org/officeDocument/2006/relationships/image" Target="../media/image26.png"/><Relationship Id="rId10" Type="http://schemas.openxmlformats.org/officeDocument/2006/relationships/image" Target="../media/image133.png"/><Relationship Id="rId4" Type="http://schemas.openxmlformats.org/officeDocument/2006/relationships/image" Target="../media/image25.png"/><Relationship Id="rId9" Type="http://schemas.openxmlformats.org/officeDocument/2006/relationships/image" Target="../media/image1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5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27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5.png"/><Relationship Id="rId7" Type="http://schemas.openxmlformats.org/officeDocument/2006/relationships/image" Target="../media/image4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27.png"/><Relationship Id="rId4" Type="http://schemas.openxmlformats.org/officeDocument/2006/relationships/image" Target="../media/image39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5.png"/><Relationship Id="rId7" Type="http://schemas.openxmlformats.org/officeDocument/2006/relationships/image" Target="../media/image2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4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27.png"/><Relationship Id="rId4" Type="http://schemas.openxmlformats.org/officeDocument/2006/relationships/image" Target="../media/image50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27.png"/><Relationship Id="rId4" Type="http://schemas.openxmlformats.org/officeDocument/2006/relationships/image" Target="../media/image56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98658" y="-2129187"/>
            <a:ext cx="13916745" cy="14815468"/>
            <a:chOff x="7198658" y="-2129187"/>
            <a:chExt cx="13916745" cy="14815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8658" y="-2129187"/>
              <a:ext cx="13916745" cy="14815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27822" y="5313711"/>
            <a:ext cx="5787197" cy="5842466"/>
            <a:chOff x="3927822" y="5313711"/>
            <a:chExt cx="5787197" cy="58424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27822" y="5313711"/>
              <a:ext cx="5787197" cy="58424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86185" y="5399709"/>
            <a:ext cx="5670471" cy="5670471"/>
            <a:chOff x="3986185" y="5399709"/>
            <a:chExt cx="5670471" cy="56704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86185" y="5399709"/>
              <a:ext cx="5670471" cy="567047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185348" y="3161758"/>
            <a:ext cx="11783918" cy="32279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 smtClean="0">
                <a:solidFill>
                  <a:srgbClr val="000000"/>
                </a:solidFill>
                <a:latin typeface="esamanru OTF Bold" pitchFamily="34" charset="0"/>
                <a:cs typeface="esamanru OTF Bold" pitchFamily="34" charset="0"/>
              </a:rPr>
              <a:t>수원주차포탈</a:t>
            </a:r>
          </a:p>
          <a:p>
            <a:r>
              <a:rPr lang="en-US" sz="6600" dirty="0" smtClean="0">
                <a:solidFill>
                  <a:srgbClr val="000000"/>
                </a:solidFill>
                <a:latin typeface="esamanru OTF Bold" pitchFamily="34" charset="0"/>
                <a:cs typeface="esamanru OTF Bold" pitchFamily="34" charset="0"/>
              </a:rPr>
              <a:t>주차돼지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223443" y="2353047"/>
            <a:ext cx="6225339" cy="6477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주차앱 리뉴얼 계획서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5209291" y="686697"/>
            <a:ext cx="2105516" cy="2125624"/>
            <a:chOff x="15209291" y="686697"/>
            <a:chExt cx="2105516" cy="21256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09291" y="686697"/>
              <a:ext cx="2105516" cy="2125624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4872842" y="1064471"/>
            <a:ext cx="2813580" cy="20023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모두를 포용하는</a:t>
            </a:r>
          </a:p>
          <a:p>
            <a:pPr algn="ctr"/>
            <a:r>
              <a:rPr lang="en-US" sz="22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편리한</a:t>
            </a:r>
          </a:p>
          <a:p>
            <a:pPr algn="ctr"/>
            <a:r>
              <a:rPr lang="en-US" sz="22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주차앱 개발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38094" y="6578118"/>
            <a:ext cx="3237364" cy="1843913"/>
            <a:chOff x="1238094" y="6578118"/>
            <a:chExt cx="3237364" cy="184391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8094" y="6578118"/>
              <a:ext cx="3237364" cy="1843913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433150" y="6643171"/>
            <a:ext cx="4829670" cy="24608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기획1-이태희</a:t>
            </a:r>
          </a:p>
          <a:p>
            <a:pPr algn="ctr"/>
            <a:r>
              <a:rPr lang="en-US" sz="20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디자인-김소미</a:t>
            </a:r>
          </a:p>
          <a:p>
            <a:pPr algn="ctr"/>
            <a:r>
              <a:rPr lang="en-US" sz="20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개발-복광현</a:t>
            </a:r>
          </a:p>
          <a:p>
            <a:pPr algn="ctr"/>
            <a:r>
              <a:rPr lang="en-US" sz="20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기획2-오현경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6864236" y="6447301"/>
            <a:ext cx="2112802" cy="2132979"/>
            <a:chOff x="16864236" y="6447301"/>
            <a:chExt cx="2112802" cy="213297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64236" y="6447301"/>
              <a:ext cx="2112802" cy="213297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55665" y="9728857"/>
            <a:ext cx="6248889" cy="5323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UI/UX 디자인과 프론트엔드 개발자 양성A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81051" y="4579804"/>
            <a:ext cx="8857011" cy="4801637"/>
            <a:chOff x="8581051" y="4579804"/>
            <a:chExt cx="8857011" cy="48016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81051" y="4579804"/>
              <a:ext cx="8857011" cy="480163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307892" y="1204229"/>
            <a:ext cx="14246933" cy="5342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차봇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5770647" y="4874027"/>
            <a:ext cx="3422106" cy="8582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잘못된 언어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6800222" y="4909505"/>
            <a:ext cx="12418665" cy="10713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차봇  </a:t>
            </a:r>
            <a:r>
              <a:rPr lang="en-US" sz="30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(https://chabot.co.kr/)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7991866" y="6066635"/>
            <a:ext cx="9300706" cy="1616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컨텐츠를 보기 쉽게 상단 부분에 아이콘 배치,</a:t>
            </a:r>
          </a:p>
          <a:p>
            <a:pPr algn="ctr"/>
            <a:r>
              <a:rPr lang="en-US" sz="25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주제와 잘 어울리는 아이콘 이미지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8306276" y="6066635"/>
            <a:ext cx="981203" cy="1084932"/>
            <a:chOff x="8306276" y="6066635"/>
            <a:chExt cx="981203" cy="10849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06276" y="6066635"/>
              <a:ext cx="981203" cy="108493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6988286" y="9509686"/>
            <a:ext cx="471429" cy="3992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9P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-147301" y="992974"/>
            <a:ext cx="4595640" cy="8397502"/>
            <a:chOff x="-147301" y="992974"/>
            <a:chExt cx="4595640" cy="839750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7301" y="992974"/>
              <a:ext cx="4595640" cy="839750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203119" y="1193972"/>
            <a:ext cx="1000000" cy="13450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000" kern="0" spc="-100" dirty="0" smtClean="0">
                <a:solidFill>
                  <a:srgbClr val="D2E1FF"/>
                </a:solidFill>
                <a:latin typeface="Open Sans Light" pitchFamily="34" charset="0"/>
                <a:cs typeface="Open Sans Light" pitchFamily="34" charset="0"/>
              </a:rPr>
              <a:t>07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126724" y="1747990"/>
            <a:ext cx="5296510" cy="2372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 smtClean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벤치마킹</a:t>
            </a:r>
          </a:p>
          <a:p>
            <a:r>
              <a:rPr lang="en-US" sz="5000" dirty="0" smtClean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사이트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308046" y="9728821"/>
            <a:ext cx="4047301" cy="5279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team</a:t>
            </a:r>
            <a:r>
              <a:rPr lang="en-US" sz="2000" dirty="0" smtClean="0">
                <a:solidFill>
                  <a:srgbClr val="000000"/>
                </a:solidFill>
                <a:latin typeface="Pretendard SemiBold" pitchFamily="34" charset="0"/>
                <a:cs typeface="Pretendard SemiBold" pitchFamily="34" charset="0"/>
              </a:rPr>
              <a:t> projectㅣ앱 개발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9500" y="408098"/>
            <a:ext cx="2388886" cy="95238"/>
            <a:chOff x="19500" y="408098"/>
            <a:chExt cx="2388886" cy="9523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9500" y="408098"/>
              <a:ext cx="2388886" cy="952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9446" y="303696"/>
            <a:ext cx="16286822" cy="304041"/>
            <a:chOff x="999446" y="303696"/>
            <a:chExt cx="16286822" cy="30404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99446" y="303696"/>
              <a:ext cx="16286822" cy="304041"/>
              <a:chOff x="999446" y="303696"/>
              <a:chExt cx="16286822" cy="30404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023980" y="555973"/>
                <a:ext cx="16222743" cy="51765"/>
                <a:chOff x="1023980" y="555973"/>
                <a:chExt cx="16222743" cy="51765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23980" y="555973"/>
                  <a:ext cx="16222743" cy="51765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880139" y="423003"/>
                <a:ext cx="287682" cy="49068"/>
                <a:chOff x="880139" y="423003"/>
                <a:chExt cx="287682" cy="49068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5400000">
                  <a:off x="880139" y="423003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4791211" y="423003"/>
                <a:ext cx="287682" cy="49068"/>
                <a:chOff x="4791211" y="423003"/>
                <a:chExt cx="287682" cy="49068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5400000">
                  <a:off x="4791211" y="423003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7117893" y="423003"/>
                <a:ext cx="287682" cy="49068"/>
                <a:chOff x="17117893" y="423003"/>
                <a:chExt cx="287682" cy="49068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5400000">
                  <a:off x="17117893" y="423003"/>
                  <a:ext cx="287682" cy="49068"/>
                </a:xfrm>
                <a:prstGeom prst="rect">
                  <a:avLst/>
                </a:prstGeom>
              </p:spPr>
            </p:pic>
          </p:grpSp>
        </p:grpSp>
        <p:sp>
          <p:nvSpPr>
            <p:cNvPr id="37" name="Object 37"/>
            <p:cNvSpPr txBox="1"/>
            <p:nvPr/>
          </p:nvSpPr>
          <p:spPr>
            <a:xfrm>
              <a:off x="1179634" y="303697"/>
              <a:ext cx="4867759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TEAM PROJECT</a:t>
              </a:r>
              <a:endParaRPr lang="en-US" dirty="0"/>
            </a:p>
          </p:txBody>
        </p:sp>
        <p:sp>
          <p:nvSpPr>
            <p:cNvPr id="38" name="Object 38"/>
            <p:cNvSpPr txBox="1"/>
            <p:nvPr/>
          </p:nvSpPr>
          <p:spPr>
            <a:xfrm>
              <a:off x="5064119" y="303697"/>
              <a:ext cx="4867759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BRAND &amp; SITE ANALYSIS</a:t>
              </a:r>
              <a:endParaRPr lang="en-US" dirty="0"/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14129571" y="303697"/>
              <a:ext cx="2966161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APP DEVELOPMENT</a:t>
              </a:r>
              <a:endParaRPr lang="en-US" dirty="0"/>
            </a:p>
          </p:txBody>
        </p:sp>
      </p:grpSp>
      <p:grpSp>
        <p:nvGrpSpPr>
          <p:cNvPr id="1011" name="그룹 1011"/>
          <p:cNvGrpSpPr/>
          <p:nvPr/>
        </p:nvGrpSpPr>
        <p:grpSpPr>
          <a:xfrm>
            <a:off x="4582416" y="992974"/>
            <a:ext cx="3857454" cy="8407864"/>
            <a:chOff x="4582416" y="992974"/>
            <a:chExt cx="3857454" cy="840786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82416" y="992974"/>
              <a:ext cx="3857454" cy="840786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657731" y="5142857"/>
            <a:ext cx="3648545" cy="3028252"/>
            <a:chOff x="4657731" y="5142857"/>
            <a:chExt cx="3648545" cy="302825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57731" y="5142857"/>
              <a:ext cx="3648545" cy="302825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742455" y="992974"/>
            <a:ext cx="1695608" cy="1695608"/>
            <a:chOff x="15742455" y="992974"/>
            <a:chExt cx="1695608" cy="169560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742455" y="992974"/>
              <a:ext cx="1695608" cy="16956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29341" y="2522932"/>
            <a:ext cx="8857011" cy="4801637"/>
            <a:chOff x="8629341" y="2522932"/>
            <a:chExt cx="8857011" cy="48016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29341" y="2522932"/>
              <a:ext cx="8857011" cy="480163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307892" y="1204229"/>
            <a:ext cx="14246933" cy="5342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차봇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5770647" y="4874027"/>
            <a:ext cx="3422106" cy="8582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잘못된 언어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7504987" y="2794295"/>
            <a:ext cx="11503562" cy="28952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터치수원</a:t>
            </a:r>
            <a:r>
              <a:rPr lang="en-US" sz="30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(https://play.google.com/store/apps/details?id=com.suwonfortress)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9522362" y="5088217"/>
            <a:ext cx="11203219" cy="25827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주변 주차장의 이미지를 먼저 확인 시켜 줌으로써 초행이신 분들도 한눈에 보고 주차장의 위치, 크기등을 알 수 있게 해줌.</a:t>
            </a:r>
          </a:p>
          <a:p>
            <a:r>
              <a:rPr lang="en-US" sz="25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- 제휴 할인 및 추천 코스 컨텐츠를 슬라이드로 구현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8329616" y="3853971"/>
            <a:ext cx="981203" cy="1084932"/>
            <a:chOff x="8329616" y="3853971"/>
            <a:chExt cx="981203" cy="10849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29616" y="3853971"/>
              <a:ext cx="981203" cy="108493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7005458" y="9509686"/>
            <a:ext cx="598680" cy="3992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10P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-147301" y="992974"/>
            <a:ext cx="4595640" cy="8397502"/>
            <a:chOff x="-147301" y="992974"/>
            <a:chExt cx="4595640" cy="839750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7301" y="992974"/>
              <a:ext cx="4595640" cy="839750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308046" y="9728821"/>
            <a:ext cx="4047301" cy="5279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team</a:t>
            </a:r>
            <a:r>
              <a:rPr lang="en-US" sz="2000" dirty="0" smtClean="0">
                <a:solidFill>
                  <a:srgbClr val="000000"/>
                </a:solidFill>
                <a:latin typeface="Pretendard SemiBold" pitchFamily="34" charset="0"/>
                <a:cs typeface="Pretendard SemiBold" pitchFamily="34" charset="0"/>
              </a:rPr>
              <a:t> projectㅣ앱 개발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9500" y="408098"/>
            <a:ext cx="2388886" cy="95238"/>
            <a:chOff x="19500" y="408098"/>
            <a:chExt cx="2388886" cy="952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9500" y="408098"/>
              <a:ext cx="2388886" cy="952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9446" y="303696"/>
            <a:ext cx="16286822" cy="304041"/>
            <a:chOff x="999446" y="303696"/>
            <a:chExt cx="16286822" cy="30404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99446" y="303696"/>
              <a:ext cx="16286822" cy="304041"/>
              <a:chOff x="999446" y="303696"/>
              <a:chExt cx="16286822" cy="30404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023980" y="555973"/>
                <a:ext cx="16222743" cy="51765"/>
                <a:chOff x="1023980" y="555973"/>
                <a:chExt cx="16222743" cy="51765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23980" y="555973"/>
                  <a:ext cx="16222743" cy="51765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880139" y="423003"/>
                <a:ext cx="287682" cy="49068"/>
                <a:chOff x="880139" y="423003"/>
                <a:chExt cx="287682" cy="49068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5400000">
                  <a:off x="880139" y="423003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4791211" y="423003"/>
                <a:ext cx="287682" cy="49068"/>
                <a:chOff x="4791211" y="423003"/>
                <a:chExt cx="287682" cy="49068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5400000">
                  <a:off x="4791211" y="423003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7117893" y="423003"/>
                <a:ext cx="287682" cy="49068"/>
                <a:chOff x="17117893" y="423003"/>
                <a:chExt cx="287682" cy="49068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5400000">
                  <a:off x="17117893" y="423003"/>
                  <a:ext cx="287682" cy="49068"/>
                </a:xfrm>
                <a:prstGeom prst="rect">
                  <a:avLst/>
                </a:prstGeom>
              </p:spPr>
            </p:pic>
          </p:grpSp>
        </p:grpSp>
        <p:sp>
          <p:nvSpPr>
            <p:cNvPr id="35" name="Object 35"/>
            <p:cNvSpPr txBox="1"/>
            <p:nvPr/>
          </p:nvSpPr>
          <p:spPr>
            <a:xfrm>
              <a:off x="1179634" y="303697"/>
              <a:ext cx="4867759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TEAM PROJECT</a:t>
              </a:r>
              <a:endParaRPr lang="en-US" dirty="0"/>
            </a:p>
          </p:txBody>
        </p:sp>
        <p:sp>
          <p:nvSpPr>
            <p:cNvPr id="36" name="Object 36"/>
            <p:cNvSpPr txBox="1"/>
            <p:nvPr/>
          </p:nvSpPr>
          <p:spPr>
            <a:xfrm>
              <a:off x="5064119" y="303697"/>
              <a:ext cx="4867759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BRAND &amp; SITE ANALYSIS</a:t>
              </a:r>
              <a:endParaRPr lang="en-US" dirty="0"/>
            </a:p>
          </p:txBody>
        </p:sp>
        <p:sp>
          <p:nvSpPr>
            <p:cNvPr id="37" name="Object 37"/>
            <p:cNvSpPr txBox="1"/>
            <p:nvPr/>
          </p:nvSpPr>
          <p:spPr>
            <a:xfrm>
              <a:off x="14129571" y="303697"/>
              <a:ext cx="2966161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APP DEVELOPMENT</a:t>
              </a:r>
              <a:endParaRPr lang="en-US" dirty="0"/>
            </a:p>
          </p:txBody>
        </p:sp>
      </p:grpSp>
      <p:grpSp>
        <p:nvGrpSpPr>
          <p:cNvPr id="1011" name="그룹 1011"/>
          <p:cNvGrpSpPr/>
          <p:nvPr/>
        </p:nvGrpSpPr>
        <p:grpSpPr>
          <a:xfrm>
            <a:off x="4657731" y="5142857"/>
            <a:ext cx="3648545" cy="3028252"/>
            <a:chOff x="4657731" y="5142857"/>
            <a:chExt cx="3648545" cy="302825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57731" y="5142857"/>
              <a:ext cx="3648545" cy="302825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722561" y="735831"/>
            <a:ext cx="1715502" cy="1715502"/>
            <a:chOff x="15722561" y="735831"/>
            <a:chExt cx="1715502" cy="171550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722561" y="735831"/>
              <a:ext cx="1715502" cy="171550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641634" y="1005383"/>
            <a:ext cx="3664642" cy="8376057"/>
            <a:chOff x="4641634" y="1005383"/>
            <a:chExt cx="3664642" cy="837605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41634" y="1005383"/>
              <a:ext cx="3664642" cy="837605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657731" y="1005383"/>
            <a:ext cx="3648545" cy="3172006"/>
            <a:chOff x="4657731" y="1005383"/>
            <a:chExt cx="3648545" cy="317200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57731" y="1005383"/>
              <a:ext cx="3648545" cy="317200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657731" y="4579804"/>
            <a:ext cx="3648545" cy="4460521"/>
            <a:chOff x="4657731" y="4579804"/>
            <a:chExt cx="3648545" cy="446052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57731" y="4579804"/>
              <a:ext cx="3648545" cy="4460521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1126724" y="1747990"/>
            <a:ext cx="5296510" cy="2372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 smtClean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벤치마킹</a:t>
            </a:r>
          </a:p>
          <a:p>
            <a:r>
              <a:rPr lang="en-US" sz="5000" dirty="0" smtClean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사이트</a:t>
            </a:r>
            <a:endParaRPr lang="en-US" dirty="0"/>
          </a:p>
        </p:txBody>
      </p:sp>
      <p:sp>
        <p:nvSpPr>
          <p:cNvPr id="55" name="Object 55"/>
          <p:cNvSpPr txBox="1"/>
          <p:nvPr/>
        </p:nvSpPr>
        <p:spPr>
          <a:xfrm>
            <a:off x="203119" y="1193944"/>
            <a:ext cx="1000000" cy="13450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000" kern="0" spc="-100" dirty="0" smtClean="0">
                <a:solidFill>
                  <a:srgbClr val="D2E1FF"/>
                </a:solidFill>
                <a:latin typeface="Open Sans Light" pitchFamily="34" charset="0"/>
                <a:cs typeface="Open Sans Light" pitchFamily="34" charset="0"/>
              </a:rPr>
              <a:t>07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67836" y="3795092"/>
            <a:ext cx="8480259" cy="4739954"/>
            <a:chOff x="8767836" y="3795092"/>
            <a:chExt cx="8480259" cy="47399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67836" y="3795092"/>
              <a:ext cx="8480259" cy="473995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307892" y="1204229"/>
            <a:ext cx="14246933" cy="5342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차봇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5770647" y="5845456"/>
            <a:ext cx="3422106" cy="8582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잘못된 언어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7151115" y="4487488"/>
            <a:ext cx="11844957" cy="28952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터치수원</a:t>
            </a:r>
            <a:r>
              <a:rPr lang="en-US" sz="30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(https://play.google.com/store/apps/details?id=com.suwonfortress)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7455919" y="6913549"/>
            <a:ext cx="10121628" cy="16225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하단 메뉴 중간에 지도 아이콘 삽입</a:t>
            </a:r>
          </a:p>
          <a:p>
            <a:pPr algn="ctr"/>
            <a:r>
              <a:rPr lang="en-US" sz="25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지도를 크게 볼 수 있음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8566541" y="6999425"/>
            <a:ext cx="981203" cy="1084932"/>
            <a:chOff x="8566541" y="6999425"/>
            <a:chExt cx="981203" cy="10849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66541" y="6999425"/>
              <a:ext cx="981203" cy="108493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7055333" y="9509686"/>
            <a:ext cx="471429" cy="3992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11P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-147301" y="992974"/>
            <a:ext cx="4595640" cy="8397502"/>
            <a:chOff x="-147301" y="992974"/>
            <a:chExt cx="4595640" cy="839750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7301" y="992974"/>
              <a:ext cx="4595640" cy="839750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308046" y="9728821"/>
            <a:ext cx="4047301" cy="5279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team</a:t>
            </a:r>
            <a:r>
              <a:rPr lang="en-US" sz="2000" dirty="0" smtClean="0">
                <a:solidFill>
                  <a:srgbClr val="000000"/>
                </a:solidFill>
                <a:latin typeface="Pretendard SemiBold" pitchFamily="34" charset="0"/>
                <a:cs typeface="Pretendard SemiBold" pitchFamily="34" charset="0"/>
              </a:rPr>
              <a:t> projectㅣ앱 개발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9500" y="408098"/>
            <a:ext cx="2388886" cy="95238"/>
            <a:chOff x="19500" y="408098"/>
            <a:chExt cx="2388886" cy="952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9500" y="408098"/>
              <a:ext cx="2388886" cy="952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9446" y="303696"/>
            <a:ext cx="16286822" cy="304041"/>
            <a:chOff x="999446" y="303696"/>
            <a:chExt cx="16286822" cy="30404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99446" y="303696"/>
              <a:ext cx="16286822" cy="304041"/>
              <a:chOff x="999446" y="303696"/>
              <a:chExt cx="16286822" cy="30404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023980" y="555973"/>
                <a:ext cx="16222743" cy="51765"/>
                <a:chOff x="1023980" y="555973"/>
                <a:chExt cx="16222743" cy="51765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23980" y="555973"/>
                  <a:ext cx="16222743" cy="51765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880139" y="423003"/>
                <a:ext cx="287682" cy="49068"/>
                <a:chOff x="880139" y="423003"/>
                <a:chExt cx="287682" cy="49068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5400000">
                  <a:off x="880139" y="423003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4791211" y="423003"/>
                <a:ext cx="287682" cy="49068"/>
                <a:chOff x="4791211" y="423003"/>
                <a:chExt cx="287682" cy="49068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5400000">
                  <a:off x="4791211" y="423003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7117893" y="423003"/>
                <a:ext cx="287682" cy="49068"/>
                <a:chOff x="17117893" y="423003"/>
                <a:chExt cx="287682" cy="49068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5400000">
                  <a:off x="17117893" y="423003"/>
                  <a:ext cx="287682" cy="49068"/>
                </a:xfrm>
                <a:prstGeom prst="rect">
                  <a:avLst/>
                </a:prstGeom>
              </p:spPr>
            </p:pic>
          </p:grpSp>
        </p:grpSp>
        <p:sp>
          <p:nvSpPr>
            <p:cNvPr id="35" name="Object 35"/>
            <p:cNvSpPr txBox="1"/>
            <p:nvPr/>
          </p:nvSpPr>
          <p:spPr>
            <a:xfrm>
              <a:off x="1179634" y="303697"/>
              <a:ext cx="4867759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TEAM PROJECT</a:t>
              </a:r>
              <a:endParaRPr lang="en-US" dirty="0"/>
            </a:p>
          </p:txBody>
        </p:sp>
        <p:sp>
          <p:nvSpPr>
            <p:cNvPr id="36" name="Object 36"/>
            <p:cNvSpPr txBox="1"/>
            <p:nvPr/>
          </p:nvSpPr>
          <p:spPr>
            <a:xfrm>
              <a:off x="5064119" y="303697"/>
              <a:ext cx="4867759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BRAND &amp; SITE ANALYSIS</a:t>
              </a:r>
              <a:endParaRPr lang="en-US" dirty="0"/>
            </a:p>
          </p:txBody>
        </p:sp>
        <p:sp>
          <p:nvSpPr>
            <p:cNvPr id="37" name="Object 37"/>
            <p:cNvSpPr txBox="1"/>
            <p:nvPr/>
          </p:nvSpPr>
          <p:spPr>
            <a:xfrm>
              <a:off x="14129571" y="303697"/>
              <a:ext cx="2966161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APP DEVELOPMENT</a:t>
              </a:r>
              <a:endParaRPr lang="en-US" dirty="0"/>
            </a:p>
          </p:txBody>
        </p:sp>
      </p:grpSp>
      <p:grpSp>
        <p:nvGrpSpPr>
          <p:cNvPr id="1011" name="그룹 1011"/>
          <p:cNvGrpSpPr/>
          <p:nvPr/>
        </p:nvGrpSpPr>
        <p:grpSpPr>
          <a:xfrm>
            <a:off x="15722561" y="735831"/>
            <a:ext cx="1715502" cy="1715502"/>
            <a:chOff x="15722561" y="735831"/>
            <a:chExt cx="1715502" cy="171550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22561" y="735831"/>
              <a:ext cx="1715502" cy="171550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448339" y="3795092"/>
            <a:ext cx="4371879" cy="4200174"/>
            <a:chOff x="4448339" y="3795092"/>
            <a:chExt cx="4371879" cy="420017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48339" y="3795092"/>
              <a:ext cx="4371879" cy="420017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448339" y="7047044"/>
            <a:ext cx="4352831" cy="948222"/>
            <a:chOff x="4448339" y="7047044"/>
            <a:chExt cx="4352831" cy="94822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48339" y="7047044"/>
              <a:ext cx="4352831" cy="948222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1126724" y="1747990"/>
            <a:ext cx="5296510" cy="2372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 smtClean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벤치마킹</a:t>
            </a:r>
          </a:p>
          <a:p>
            <a:r>
              <a:rPr lang="en-US" sz="5000" dirty="0" smtClean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사이트</a:t>
            </a:r>
            <a:endParaRPr lang="en-US" dirty="0"/>
          </a:p>
        </p:txBody>
      </p:sp>
      <p:sp>
        <p:nvSpPr>
          <p:cNvPr id="49" name="Object 49"/>
          <p:cNvSpPr txBox="1"/>
          <p:nvPr/>
        </p:nvSpPr>
        <p:spPr>
          <a:xfrm>
            <a:off x="203119" y="1193972"/>
            <a:ext cx="1000000" cy="13450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000" kern="0" spc="-100" dirty="0" smtClean="0">
                <a:solidFill>
                  <a:srgbClr val="D2E1FF"/>
                </a:solidFill>
                <a:latin typeface="Open Sans Light" pitchFamily="34" charset="0"/>
                <a:cs typeface="Open Sans Light" pitchFamily="34" charset="0"/>
              </a:rPr>
              <a:t>07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48339" y="3882192"/>
            <a:ext cx="4316485" cy="4504639"/>
            <a:chOff x="4448339" y="3882192"/>
            <a:chExt cx="4316485" cy="45046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48339" y="3882192"/>
              <a:ext cx="4316485" cy="45046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64824" y="3006593"/>
            <a:ext cx="8857011" cy="5907692"/>
            <a:chOff x="8764824" y="3006593"/>
            <a:chExt cx="8857011" cy="59076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64824" y="3006593"/>
              <a:ext cx="8857011" cy="590769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307892" y="1204229"/>
            <a:ext cx="14246933" cy="5342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차봇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5770647" y="5227194"/>
            <a:ext cx="3422106" cy="8582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잘못된 언어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7461402" y="3073260"/>
            <a:ext cx="11752533" cy="28952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파킹박</a:t>
            </a:r>
            <a:r>
              <a:rPr lang="en-US" sz="30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(https://play.google.com/store/apps/details?id=kr.wisemobile.parking)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9420158" y="5142857"/>
            <a:ext cx="11790062" cy="6589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지역의 날씨나 가고 싶은 곳의 환경을 미리 조사하여 대책이 가능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438954" y="4142262"/>
            <a:ext cx="981203" cy="1084932"/>
            <a:chOff x="8438954" y="4142262"/>
            <a:chExt cx="981203" cy="108493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38954" y="4142262"/>
              <a:ext cx="981203" cy="1084932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7191810" y="9509686"/>
            <a:ext cx="485714" cy="3992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12P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-147301" y="992974"/>
            <a:ext cx="4595640" cy="8397502"/>
            <a:chOff x="-147301" y="992974"/>
            <a:chExt cx="4595640" cy="839750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7301" y="992974"/>
              <a:ext cx="4595640" cy="8397502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308046" y="9728821"/>
            <a:ext cx="4047301" cy="5279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team</a:t>
            </a:r>
            <a:r>
              <a:rPr lang="en-US" sz="2000" dirty="0" smtClean="0">
                <a:solidFill>
                  <a:srgbClr val="000000"/>
                </a:solidFill>
                <a:latin typeface="Pretendard SemiBold" pitchFamily="34" charset="0"/>
                <a:cs typeface="Pretendard SemiBold" pitchFamily="34" charset="0"/>
              </a:rPr>
              <a:t> projectㅣ앱 개발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9500" y="408098"/>
            <a:ext cx="2388886" cy="95238"/>
            <a:chOff x="19500" y="408098"/>
            <a:chExt cx="2388886" cy="952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9500" y="408098"/>
              <a:ext cx="2388886" cy="952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99446" y="303696"/>
            <a:ext cx="16286822" cy="304041"/>
            <a:chOff x="999446" y="303696"/>
            <a:chExt cx="16286822" cy="30404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99446" y="303696"/>
              <a:ext cx="16286822" cy="304041"/>
              <a:chOff x="999446" y="303696"/>
              <a:chExt cx="16286822" cy="304041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023980" y="555973"/>
                <a:ext cx="16222743" cy="51765"/>
                <a:chOff x="1023980" y="555973"/>
                <a:chExt cx="16222743" cy="5176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023980" y="555973"/>
                  <a:ext cx="16222743" cy="51765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880139" y="423003"/>
                <a:ext cx="287682" cy="49068"/>
                <a:chOff x="880139" y="423003"/>
                <a:chExt cx="287682" cy="49068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5400000">
                  <a:off x="880139" y="423003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4791211" y="423003"/>
                <a:ext cx="287682" cy="49068"/>
                <a:chOff x="4791211" y="423003"/>
                <a:chExt cx="287682" cy="49068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5400000">
                  <a:off x="4791211" y="423003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7117893" y="423003"/>
                <a:ext cx="287682" cy="49068"/>
                <a:chOff x="17117893" y="423003"/>
                <a:chExt cx="287682" cy="49068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5400000">
                  <a:off x="17117893" y="423003"/>
                  <a:ext cx="287682" cy="49068"/>
                </a:xfrm>
                <a:prstGeom prst="rect">
                  <a:avLst/>
                </a:prstGeom>
              </p:spPr>
            </p:pic>
          </p:grpSp>
        </p:grpSp>
        <p:sp>
          <p:nvSpPr>
            <p:cNvPr id="38" name="Object 38"/>
            <p:cNvSpPr txBox="1"/>
            <p:nvPr/>
          </p:nvSpPr>
          <p:spPr>
            <a:xfrm>
              <a:off x="1179634" y="303697"/>
              <a:ext cx="4867759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TEAM PROJECT</a:t>
              </a:r>
              <a:endParaRPr lang="en-US" dirty="0"/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5064119" y="303697"/>
              <a:ext cx="4867759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BRAND &amp; SITE ANALYSIS</a:t>
              </a:r>
              <a:endParaRPr lang="en-US" dirty="0"/>
            </a:p>
          </p:txBody>
        </p:sp>
        <p:sp>
          <p:nvSpPr>
            <p:cNvPr id="40" name="Object 40"/>
            <p:cNvSpPr txBox="1"/>
            <p:nvPr/>
          </p:nvSpPr>
          <p:spPr>
            <a:xfrm>
              <a:off x="14129571" y="303697"/>
              <a:ext cx="2966161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APP DEVELOPMENT</a:t>
              </a:r>
              <a:endParaRPr lang="en-US" dirty="0"/>
            </a:p>
          </p:txBody>
        </p:sp>
      </p:grpSp>
      <p:grpSp>
        <p:nvGrpSpPr>
          <p:cNvPr id="1012" name="그룹 1012"/>
          <p:cNvGrpSpPr/>
          <p:nvPr/>
        </p:nvGrpSpPr>
        <p:grpSpPr>
          <a:xfrm>
            <a:off x="15742455" y="992974"/>
            <a:ext cx="1695608" cy="1695608"/>
            <a:chOff x="15742455" y="992974"/>
            <a:chExt cx="1695608" cy="169560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742455" y="992974"/>
              <a:ext cx="1695608" cy="1695608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4307892" y="1204229"/>
            <a:ext cx="14246933" cy="5342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차봇</a:t>
            </a:r>
            <a:endParaRPr lang="en-US" dirty="0"/>
          </a:p>
        </p:txBody>
      </p:sp>
      <p:sp>
        <p:nvSpPr>
          <p:cNvPr id="46" name="Object 46"/>
          <p:cNvSpPr txBox="1"/>
          <p:nvPr/>
        </p:nvSpPr>
        <p:spPr>
          <a:xfrm>
            <a:off x="5770647" y="5227194"/>
            <a:ext cx="3422106" cy="8582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잘못된 언어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4415212" y="3673922"/>
            <a:ext cx="4333048" cy="1822102"/>
            <a:chOff x="4415212" y="3673922"/>
            <a:chExt cx="4333048" cy="182210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15212" y="3673922"/>
              <a:ext cx="4333048" cy="182210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448339" y="3340367"/>
            <a:ext cx="4312628" cy="2155657"/>
            <a:chOff x="4448339" y="3340367"/>
            <a:chExt cx="4312628" cy="215565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48339" y="3340367"/>
              <a:ext cx="4312628" cy="215565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422391" y="6455885"/>
            <a:ext cx="981203" cy="1084932"/>
            <a:chOff x="8422391" y="6455885"/>
            <a:chExt cx="981203" cy="108493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22391" y="6455885"/>
              <a:ext cx="981203" cy="108493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452195" y="5584508"/>
            <a:ext cx="4312628" cy="2747117"/>
            <a:chOff x="4452195" y="5584508"/>
            <a:chExt cx="4312628" cy="2747117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52195" y="5584508"/>
              <a:ext cx="4312628" cy="2747117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9525274" y="7157002"/>
            <a:ext cx="11790062" cy="24644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지도를 통해 근처 주차장을 우선으로 보여줌으로 써 사용자가</a:t>
            </a:r>
          </a:p>
          <a:p>
            <a:r>
              <a:rPr lang="en-US" sz="25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현재 시간 기준 바로 주차할 수 있는 곳의 위치를 한눈에</a:t>
            </a:r>
          </a:p>
          <a:p>
            <a:r>
              <a:rPr lang="en-US" sz="25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파악 할 수 있도록 한다.</a:t>
            </a:r>
            <a:endParaRPr lang="en-US" dirty="0"/>
          </a:p>
        </p:txBody>
      </p:sp>
      <p:sp>
        <p:nvSpPr>
          <p:cNvPr id="60" name="Object 60"/>
          <p:cNvSpPr txBox="1"/>
          <p:nvPr/>
        </p:nvSpPr>
        <p:spPr>
          <a:xfrm>
            <a:off x="1126724" y="1747990"/>
            <a:ext cx="5296510" cy="2372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 smtClean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벤치마킹</a:t>
            </a:r>
          </a:p>
          <a:p>
            <a:r>
              <a:rPr lang="en-US" sz="5000" dirty="0" smtClean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사이트</a:t>
            </a:r>
            <a:endParaRPr lang="en-US" dirty="0"/>
          </a:p>
        </p:txBody>
      </p:sp>
      <p:sp>
        <p:nvSpPr>
          <p:cNvPr id="61" name="Object 61"/>
          <p:cNvSpPr txBox="1"/>
          <p:nvPr/>
        </p:nvSpPr>
        <p:spPr>
          <a:xfrm>
            <a:off x="203119" y="1193972"/>
            <a:ext cx="1000000" cy="13450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000" kern="0" spc="-100" dirty="0" smtClean="0">
                <a:solidFill>
                  <a:srgbClr val="D2E1FF"/>
                </a:solidFill>
                <a:latin typeface="Open Sans Light" pitchFamily="34" charset="0"/>
                <a:cs typeface="Open Sans Light" pitchFamily="34" charset="0"/>
              </a:rPr>
              <a:t>07</a:t>
            </a:r>
            <a:endParaRPr lang="en-US" dirty="0"/>
          </a:p>
        </p:txBody>
      </p:sp>
      <p:sp>
        <p:nvSpPr>
          <p:cNvPr id="62" name="Object 62"/>
          <p:cNvSpPr txBox="1"/>
          <p:nvPr/>
        </p:nvSpPr>
        <p:spPr>
          <a:xfrm>
            <a:off x="7424072" y="5960440"/>
            <a:ext cx="11976540" cy="18258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핀터레스트</a:t>
            </a:r>
            <a:r>
              <a:rPr lang="en-US" sz="25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(https://dribbble.com/shots/5994261-Parking-App)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64824" y="3073005"/>
            <a:ext cx="8857011" cy="6317471"/>
            <a:chOff x="8764824" y="3073005"/>
            <a:chExt cx="8857011" cy="63174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64824" y="3073005"/>
              <a:ext cx="8857011" cy="631747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307892" y="1204229"/>
            <a:ext cx="14246933" cy="5342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차봇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5770647" y="4874027"/>
            <a:ext cx="3422106" cy="8582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잘못된 언어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7132952" y="3393451"/>
            <a:ext cx="12059429" cy="38183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아이파킹</a:t>
            </a:r>
            <a:r>
              <a:rPr lang="en-US" sz="30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(https://play.google.com/store/search?q=%EC%95%84%EC%9D%B4%ED%8C%8C%ED%82%B9&amp;c=apps)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9611079" y="6126246"/>
            <a:ext cx="11304348" cy="45045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- 주차장 즐겨찾기</a:t>
            </a:r>
          </a:p>
          <a:p>
            <a:endParaRPr lang="en-US" sz="2500" dirty="0" smtClean="0">
              <a:solidFill>
                <a:srgbClr val="FFFFFF"/>
              </a:solidFill>
              <a:latin typeface="Pretendard Medium" pitchFamily="34" charset="0"/>
              <a:cs typeface="Pretendard Medium" pitchFamily="34" charset="0"/>
            </a:endParaRPr>
          </a:p>
          <a:p>
            <a:r>
              <a:rPr lang="en-US" sz="25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- 주차장까지 이동거리</a:t>
            </a:r>
          </a:p>
          <a:p>
            <a:r>
              <a:rPr lang="en-US" sz="25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- 주차장 정보 (공영주차장, 파킹패스, SUV가능 여부,</a:t>
            </a:r>
          </a:p>
          <a:p>
            <a:r>
              <a:rPr lang="en-US" sz="25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 전기충전, 발렛주차, 주차면수(실시간 확인), 가능대수)</a:t>
            </a:r>
          </a:p>
          <a:p>
            <a:r>
              <a:rPr lang="en-US" sz="25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- 제휴 할인 연계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8394234" y="5396526"/>
            <a:ext cx="981203" cy="1084932"/>
            <a:chOff x="8394234" y="5396526"/>
            <a:chExt cx="981203" cy="10849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94234" y="5396526"/>
              <a:ext cx="981203" cy="108493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7101524" y="9509686"/>
            <a:ext cx="485714" cy="3992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13P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-147301" y="992974"/>
            <a:ext cx="4595640" cy="8397502"/>
            <a:chOff x="-147301" y="992974"/>
            <a:chExt cx="4595640" cy="839750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7301" y="992974"/>
              <a:ext cx="4595640" cy="839750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308046" y="9728821"/>
            <a:ext cx="4047301" cy="5279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team</a:t>
            </a:r>
            <a:r>
              <a:rPr lang="en-US" sz="2000" dirty="0" smtClean="0">
                <a:solidFill>
                  <a:srgbClr val="000000"/>
                </a:solidFill>
                <a:latin typeface="Pretendard SemiBold" pitchFamily="34" charset="0"/>
                <a:cs typeface="Pretendard SemiBold" pitchFamily="34" charset="0"/>
              </a:rPr>
              <a:t> projectㅣ앱 개발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9500" y="408098"/>
            <a:ext cx="2388886" cy="95238"/>
            <a:chOff x="19500" y="408098"/>
            <a:chExt cx="2388886" cy="952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9500" y="408098"/>
              <a:ext cx="2388886" cy="952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9446" y="303696"/>
            <a:ext cx="16286822" cy="304041"/>
            <a:chOff x="999446" y="303696"/>
            <a:chExt cx="16286822" cy="30404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99446" y="303696"/>
              <a:ext cx="16286822" cy="304041"/>
              <a:chOff x="999446" y="303696"/>
              <a:chExt cx="16286822" cy="30404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023980" y="555973"/>
                <a:ext cx="16222743" cy="51765"/>
                <a:chOff x="1023980" y="555973"/>
                <a:chExt cx="16222743" cy="51765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23980" y="555973"/>
                  <a:ext cx="16222743" cy="51765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880139" y="423003"/>
                <a:ext cx="287682" cy="49068"/>
                <a:chOff x="880139" y="423003"/>
                <a:chExt cx="287682" cy="49068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5400000">
                  <a:off x="880139" y="423003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4791211" y="423003"/>
                <a:ext cx="287682" cy="49068"/>
                <a:chOff x="4791211" y="423003"/>
                <a:chExt cx="287682" cy="49068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5400000">
                  <a:off x="4791211" y="423003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7117893" y="423003"/>
                <a:ext cx="287682" cy="49068"/>
                <a:chOff x="17117893" y="423003"/>
                <a:chExt cx="287682" cy="49068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5400000">
                  <a:off x="17117893" y="423003"/>
                  <a:ext cx="287682" cy="49068"/>
                </a:xfrm>
                <a:prstGeom prst="rect">
                  <a:avLst/>
                </a:prstGeom>
              </p:spPr>
            </p:pic>
          </p:grpSp>
        </p:grpSp>
        <p:sp>
          <p:nvSpPr>
            <p:cNvPr id="35" name="Object 35"/>
            <p:cNvSpPr txBox="1"/>
            <p:nvPr/>
          </p:nvSpPr>
          <p:spPr>
            <a:xfrm>
              <a:off x="1179634" y="303697"/>
              <a:ext cx="4867759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TEAM PROJECT</a:t>
              </a:r>
              <a:endParaRPr lang="en-US" dirty="0"/>
            </a:p>
          </p:txBody>
        </p:sp>
        <p:sp>
          <p:nvSpPr>
            <p:cNvPr id="36" name="Object 36"/>
            <p:cNvSpPr txBox="1"/>
            <p:nvPr/>
          </p:nvSpPr>
          <p:spPr>
            <a:xfrm>
              <a:off x="5064119" y="303697"/>
              <a:ext cx="4867759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BRAND &amp; SITE ANALYSIS</a:t>
              </a:r>
              <a:endParaRPr lang="en-US" dirty="0"/>
            </a:p>
          </p:txBody>
        </p:sp>
        <p:sp>
          <p:nvSpPr>
            <p:cNvPr id="37" name="Object 37"/>
            <p:cNvSpPr txBox="1"/>
            <p:nvPr/>
          </p:nvSpPr>
          <p:spPr>
            <a:xfrm>
              <a:off x="14129571" y="303697"/>
              <a:ext cx="2966161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APP DEVELOPMENT</a:t>
              </a:r>
              <a:endParaRPr lang="en-US" dirty="0"/>
            </a:p>
          </p:txBody>
        </p:sp>
      </p:grpSp>
      <p:grpSp>
        <p:nvGrpSpPr>
          <p:cNvPr id="1011" name="그룹 1011"/>
          <p:cNvGrpSpPr/>
          <p:nvPr/>
        </p:nvGrpSpPr>
        <p:grpSpPr>
          <a:xfrm>
            <a:off x="15742455" y="992974"/>
            <a:ext cx="1695608" cy="1695608"/>
            <a:chOff x="15742455" y="992974"/>
            <a:chExt cx="1695608" cy="169560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42455" y="992974"/>
              <a:ext cx="1695608" cy="1695608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4307892" y="1204229"/>
            <a:ext cx="14246933" cy="5342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차봇</a:t>
            </a:r>
            <a:endParaRPr lang="en-US" dirty="0"/>
          </a:p>
        </p:txBody>
      </p:sp>
      <p:sp>
        <p:nvSpPr>
          <p:cNvPr id="43" name="Object 43"/>
          <p:cNvSpPr txBox="1"/>
          <p:nvPr/>
        </p:nvSpPr>
        <p:spPr>
          <a:xfrm>
            <a:off x="5770647" y="4874027"/>
            <a:ext cx="3422106" cy="8582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잘못된 언어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4448339" y="959848"/>
            <a:ext cx="4316485" cy="8430628"/>
            <a:chOff x="4448339" y="959848"/>
            <a:chExt cx="4316485" cy="843062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48339" y="959848"/>
              <a:ext cx="4316485" cy="843062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448339" y="1560410"/>
            <a:ext cx="4316485" cy="7837593"/>
            <a:chOff x="4448339" y="1560410"/>
            <a:chExt cx="4316485" cy="783759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48339" y="1560410"/>
              <a:ext cx="4316485" cy="7837593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126724" y="1747990"/>
            <a:ext cx="5296510" cy="2372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 smtClean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벤치마킹</a:t>
            </a:r>
          </a:p>
          <a:p>
            <a:r>
              <a:rPr lang="en-US" sz="5000" dirty="0" smtClean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사이트</a:t>
            </a:r>
            <a:endParaRPr lang="en-US" dirty="0"/>
          </a:p>
        </p:txBody>
      </p:sp>
      <p:sp>
        <p:nvSpPr>
          <p:cNvPr id="51" name="Object 51"/>
          <p:cNvSpPr txBox="1"/>
          <p:nvPr/>
        </p:nvSpPr>
        <p:spPr>
          <a:xfrm>
            <a:off x="203119" y="1193972"/>
            <a:ext cx="1000000" cy="13450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000" kern="0" spc="-100" dirty="0" smtClean="0">
                <a:solidFill>
                  <a:srgbClr val="D2E1FF"/>
                </a:solidFill>
                <a:latin typeface="Open Sans Light" pitchFamily="34" charset="0"/>
                <a:cs typeface="Open Sans Light" pitchFamily="34" charset="0"/>
              </a:rPr>
              <a:t>07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64824" y="3329766"/>
            <a:ext cx="8857011" cy="5664373"/>
            <a:chOff x="8764824" y="3329766"/>
            <a:chExt cx="8857011" cy="56643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64824" y="3329766"/>
              <a:ext cx="8857011" cy="566437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307892" y="1204229"/>
            <a:ext cx="14246933" cy="5342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차봇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5770647" y="4874027"/>
            <a:ext cx="3422106" cy="8582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잘못된 언어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7073541" y="3523724"/>
            <a:ext cx="12415895" cy="28952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Ev infra 전기차의 모든것</a:t>
            </a:r>
            <a:r>
              <a:rPr lang="en-US" sz="30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(https://play.google.com/store/search?q=ev%20infra&amp;c=apps)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9617714" y="5514286"/>
            <a:ext cx="11703610" cy="48588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- 주차장까지 네비게이션어플 연동</a:t>
            </a:r>
          </a:p>
          <a:p>
            <a:r>
              <a:rPr lang="en-US" sz="24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- 주차장 정보(충전기정보, 충전요금,기본제공정보)</a:t>
            </a:r>
          </a:p>
          <a:p>
            <a:r>
              <a:rPr lang="en-US" sz="24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- EV Pay</a:t>
            </a:r>
          </a:p>
          <a:p>
            <a:r>
              <a:rPr lang="en-US" sz="24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- 주차장리뷰</a:t>
            </a:r>
          </a:p>
          <a:p>
            <a:r>
              <a:rPr lang="en-US" sz="24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- 지도 주차장 표기</a:t>
            </a:r>
          </a:p>
          <a:p>
            <a:r>
              <a:rPr lang="en-US" sz="24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- 주차장 즐겨찾기</a:t>
            </a:r>
          </a:p>
          <a:p>
            <a:r>
              <a:rPr lang="en-US" sz="24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- 검색창 (충전기검색, 장소검색,현위치에서 가까운 주차장정보)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8417713" y="5756390"/>
            <a:ext cx="981203" cy="1084932"/>
            <a:chOff x="8417713" y="5756390"/>
            <a:chExt cx="981203" cy="10849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17713" y="5756390"/>
              <a:ext cx="981203" cy="108493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7043065" y="9509686"/>
            <a:ext cx="486753" cy="8814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14P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-147301" y="992974"/>
            <a:ext cx="4595640" cy="8397502"/>
            <a:chOff x="-147301" y="992974"/>
            <a:chExt cx="4595640" cy="839750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7301" y="992974"/>
              <a:ext cx="4595640" cy="839750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308046" y="9728821"/>
            <a:ext cx="4047301" cy="5279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team</a:t>
            </a:r>
            <a:r>
              <a:rPr lang="en-US" sz="2000" dirty="0" smtClean="0">
                <a:solidFill>
                  <a:srgbClr val="000000"/>
                </a:solidFill>
                <a:latin typeface="Pretendard SemiBold" pitchFamily="34" charset="0"/>
                <a:cs typeface="Pretendard SemiBold" pitchFamily="34" charset="0"/>
              </a:rPr>
              <a:t> projectㅣ앱 개발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9500" y="408098"/>
            <a:ext cx="2388886" cy="95238"/>
            <a:chOff x="19500" y="408098"/>
            <a:chExt cx="2388886" cy="952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9500" y="408098"/>
              <a:ext cx="2388886" cy="952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9446" y="303696"/>
            <a:ext cx="16286822" cy="304041"/>
            <a:chOff x="999446" y="303696"/>
            <a:chExt cx="16286822" cy="30404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99446" y="303696"/>
              <a:ext cx="16286822" cy="304041"/>
              <a:chOff x="999446" y="303696"/>
              <a:chExt cx="16286822" cy="30404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023980" y="555973"/>
                <a:ext cx="16222743" cy="51765"/>
                <a:chOff x="1023980" y="555973"/>
                <a:chExt cx="16222743" cy="51765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23980" y="555973"/>
                  <a:ext cx="16222743" cy="51765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880139" y="423003"/>
                <a:ext cx="287682" cy="49068"/>
                <a:chOff x="880139" y="423003"/>
                <a:chExt cx="287682" cy="49068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5400000">
                  <a:off x="880139" y="423003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4791211" y="423003"/>
                <a:ext cx="287682" cy="49068"/>
                <a:chOff x="4791211" y="423003"/>
                <a:chExt cx="287682" cy="49068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5400000">
                  <a:off x="4791211" y="423003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7117893" y="423003"/>
                <a:ext cx="287682" cy="49068"/>
                <a:chOff x="17117893" y="423003"/>
                <a:chExt cx="287682" cy="49068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5400000">
                  <a:off x="17117893" y="423003"/>
                  <a:ext cx="287682" cy="49068"/>
                </a:xfrm>
                <a:prstGeom prst="rect">
                  <a:avLst/>
                </a:prstGeom>
              </p:spPr>
            </p:pic>
          </p:grpSp>
        </p:grpSp>
        <p:sp>
          <p:nvSpPr>
            <p:cNvPr id="35" name="Object 35"/>
            <p:cNvSpPr txBox="1"/>
            <p:nvPr/>
          </p:nvSpPr>
          <p:spPr>
            <a:xfrm>
              <a:off x="1179634" y="303697"/>
              <a:ext cx="4867759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TEAM PROJECT</a:t>
              </a:r>
              <a:endParaRPr lang="en-US" dirty="0"/>
            </a:p>
          </p:txBody>
        </p:sp>
        <p:sp>
          <p:nvSpPr>
            <p:cNvPr id="36" name="Object 36"/>
            <p:cNvSpPr txBox="1"/>
            <p:nvPr/>
          </p:nvSpPr>
          <p:spPr>
            <a:xfrm>
              <a:off x="5064119" y="303697"/>
              <a:ext cx="4867759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BRAND &amp; SITE ANALYSIS</a:t>
              </a:r>
              <a:endParaRPr lang="en-US" dirty="0"/>
            </a:p>
          </p:txBody>
        </p:sp>
        <p:sp>
          <p:nvSpPr>
            <p:cNvPr id="37" name="Object 37"/>
            <p:cNvSpPr txBox="1"/>
            <p:nvPr/>
          </p:nvSpPr>
          <p:spPr>
            <a:xfrm>
              <a:off x="14129571" y="303697"/>
              <a:ext cx="2966161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APP DEVELOPMENT</a:t>
              </a:r>
              <a:endParaRPr lang="en-US" dirty="0"/>
            </a:p>
          </p:txBody>
        </p:sp>
      </p:grpSp>
      <p:grpSp>
        <p:nvGrpSpPr>
          <p:cNvPr id="1011" name="그룹 1011"/>
          <p:cNvGrpSpPr/>
          <p:nvPr/>
        </p:nvGrpSpPr>
        <p:grpSpPr>
          <a:xfrm>
            <a:off x="15742455" y="992974"/>
            <a:ext cx="1695608" cy="1695608"/>
            <a:chOff x="15742455" y="992974"/>
            <a:chExt cx="1695608" cy="169560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42455" y="992974"/>
              <a:ext cx="1695608" cy="1695608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4307892" y="1204229"/>
            <a:ext cx="14246933" cy="5342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차봇</a:t>
            </a:r>
            <a:endParaRPr lang="en-US" dirty="0"/>
          </a:p>
        </p:txBody>
      </p:sp>
      <p:sp>
        <p:nvSpPr>
          <p:cNvPr id="43" name="Object 43"/>
          <p:cNvSpPr txBox="1"/>
          <p:nvPr/>
        </p:nvSpPr>
        <p:spPr>
          <a:xfrm>
            <a:off x="5770647" y="4874027"/>
            <a:ext cx="3422106" cy="8582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잘못된 언어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4448339" y="992974"/>
            <a:ext cx="4316485" cy="8397502"/>
            <a:chOff x="4448339" y="992974"/>
            <a:chExt cx="4316485" cy="839750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48339" y="992974"/>
              <a:ext cx="4316485" cy="839750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804582" y="3523724"/>
            <a:ext cx="3603998" cy="4657431"/>
            <a:chOff x="4804582" y="3523724"/>
            <a:chExt cx="3603998" cy="465743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04582" y="3523724"/>
              <a:ext cx="3603998" cy="4657431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126724" y="1747990"/>
            <a:ext cx="5296510" cy="2372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 smtClean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벤치마킹</a:t>
            </a:r>
          </a:p>
          <a:p>
            <a:r>
              <a:rPr lang="en-US" sz="5000" dirty="0" smtClean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사이트</a:t>
            </a:r>
            <a:endParaRPr lang="en-US" dirty="0"/>
          </a:p>
        </p:txBody>
      </p:sp>
      <p:sp>
        <p:nvSpPr>
          <p:cNvPr id="51" name="Object 51"/>
          <p:cNvSpPr txBox="1"/>
          <p:nvPr/>
        </p:nvSpPr>
        <p:spPr>
          <a:xfrm>
            <a:off x="203119" y="1193972"/>
            <a:ext cx="1000000" cy="13450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000" kern="0" spc="-100" dirty="0" smtClean="0">
                <a:solidFill>
                  <a:srgbClr val="D2E1FF"/>
                </a:solidFill>
                <a:latin typeface="Open Sans Light" pitchFamily="34" charset="0"/>
                <a:cs typeface="Open Sans Light" pitchFamily="34" charset="0"/>
              </a:rPr>
              <a:t>07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64824" y="3340367"/>
            <a:ext cx="8857011" cy="4991258"/>
            <a:chOff x="8764824" y="3340367"/>
            <a:chExt cx="8857011" cy="49912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64824" y="3340367"/>
              <a:ext cx="8857011" cy="499125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307892" y="1204229"/>
            <a:ext cx="14246933" cy="5342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차봇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5770647" y="5227194"/>
            <a:ext cx="3422106" cy="8582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잘못된 언어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8247261" y="3806514"/>
            <a:ext cx="10159289" cy="19721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평택 공영 주차장</a:t>
            </a:r>
            <a:r>
              <a:rPr lang="en-US" sz="30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(https://parking.puc.or.kr/)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7191810" y="9509686"/>
            <a:ext cx="485714" cy="3992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15P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-147301" y="992974"/>
            <a:ext cx="4595640" cy="8397502"/>
            <a:chOff x="-147301" y="992974"/>
            <a:chExt cx="4595640" cy="839750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7301" y="992974"/>
              <a:ext cx="4595640" cy="839750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308046" y="9728821"/>
            <a:ext cx="4047301" cy="5279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team</a:t>
            </a:r>
            <a:r>
              <a:rPr lang="en-US" sz="2000" dirty="0" smtClean="0">
                <a:solidFill>
                  <a:srgbClr val="000000"/>
                </a:solidFill>
                <a:latin typeface="Pretendard SemiBold" pitchFamily="34" charset="0"/>
                <a:cs typeface="Pretendard SemiBold" pitchFamily="34" charset="0"/>
              </a:rPr>
              <a:t> projectㅣ앱 개발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9500" y="408098"/>
            <a:ext cx="2388886" cy="95238"/>
            <a:chOff x="19500" y="408098"/>
            <a:chExt cx="2388886" cy="952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9500" y="408098"/>
              <a:ext cx="2388886" cy="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9446" y="303696"/>
            <a:ext cx="16286822" cy="304041"/>
            <a:chOff x="999446" y="303696"/>
            <a:chExt cx="16286822" cy="30404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99446" y="303696"/>
              <a:ext cx="16286822" cy="304041"/>
              <a:chOff x="999446" y="303696"/>
              <a:chExt cx="16286822" cy="304041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023980" y="555973"/>
                <a:ext cx="16222743" cy="51765"/>
                <a:chOff x="1023980" y="555973"/>
                <a:chExt cx="16222743" cy="51765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023980" y="555973"/>
                  <a:ext cx="16222743" cy="51765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880139" y="423003"/>
                <a:ext cx="287682" cy="49068"/>
                <a:chOff x="880139" y="423003"/>
                <a:chExt cx="287682" cy="49068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5400000">
                  <a:off x="880139" y="423003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4791211" y="423003"/>
                <a:ext cx="287682" cy="49068"/>
                <a:chOff x="4791211" y="423003"/>
                <a:chExt cx="287682" cy="49068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5400000">
                  <a:off x="4791211" y="423003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7117893" y="423003"/>
                <a:ext cx="287682" cy="49068"/>
                <a:chOff x="17117893" y="423003"/>
                <a:chExt cx="287682" cy="49068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5400000">
                  <a:off x="17117893" y="423003"/>
                  <a:ext cx="287682" cy="49068"/>
                </a:xfrm>
                <a:prstGeom prst="rect">
                  <a:avLst/>
                </a:prstGeom>
              </p:spPr>
            </p:pic>
          </p:grpSp>
        </p:grpSp>
        <p:sp>
          <p:nvSpPr>
            <p:cNvPr id="31" name="Object 31"/>
            <p:cNvSpPr txBox="1"/>
            <p:nvPr/>
          </p:nvSpPr>
          <p:spPr>
            <a:xfrm>
              <a:off x="1179634" y="303697"/>
              <a:ext cx="4867759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TEAM PROJECT</a:t>
              </a:r>
              <a:endParaRPr lang="en-US" dirty="0"/>
            </a:p>
          </p:txBody>
        </p:sp>
        <p:sp>
          <p:nvSpPr>
            <p:cNvPr id="32" name="Object 32"/>
            <p:cNvSpPr txBox="1"/>
            <p:nvPr/>
          </p:nvSpPr>
          <p:spPr>
            <a:xfrm>
              <a:off x="5064119" y="303697"/>
              <a:ext cx="4867759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BRAND &amp; SITE ANALYSIS</a:t>
              </a:r>
              <a:endParaRPr lang="en-US" dirty="0"/>
            </a:p>
          </p:txBody>
        </p:sp>
        <p:sp>
          <p:nvSpPr>
            <p:cNvPr id="33" name="Object 33"/>
            <p:cNvSpPr txBox="1"/>
            <p:nvPr/>
          </p:nvSpPr>
          <p:spPr>
            <a:xfrm>
              <a:off x="14129571" y="303697"/>
              <a:ext cx="2966161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APP DEVELOPMENT</a:t>
              </a:r>
              <a:endParaRPr lang="en-US" dirty="0"/>
            </a:p>
          </p:txBody>
        </p:sp>
      </p:grpSp>
      <p:grpSp>
        <p:nvGrpSpPr>
          <p:cNvPr id="1010" name="그룹 1010"/>
          <p:cNvGrpSpPr/>
          <p:nvPr/>
        </p:nvGrpSpPr>
        <p:grpSpPr>
          <a:xfrm>
            <a:off x="15742455" y="992974"/>
            <a:ext cx="1695608" cy="1695608"/>
            <a:chOff x="15742455" y="992974"/>
            <a:chExt cx="1695608" cy="169560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42455" y="992974"/>
              <a:ext cx="1695608" cy="1695608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4307892" y="1204229"/>
            <a:ext cx="14246933" cy="5342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차봇</a:t>
            </a:r>
            <a:endParaRPr lang="en-US" dirty="0"/>
          </a:p>
        </p:txBody>
      </p:sp>
      <p:sp>
        <p:nvSpPr>
          <p:cNvPr id="39" name="Object 39"/>
          <p:cNvSpPr txBox="1"/>
          <p:nvPr/>
        </p:nvSpPr>
        <p:spPr>
          <a:xfrm>
            <a:off x="5770647" y="5227194"/>
            <a:ext cx="3422106" cy="8582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잘못된 언어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8940668" y="5293530"/>
            <a:ext cx="981203" cy="1084932"/>
            <a:chOff x="8940668" y="5293530"/>
            <a:chExt cx="981203" cy="108493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40668" y="5293530"/>
              <a:ext cx="981203" cy="1084932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10300976" y="5513288"/>
            <a:ext cx="10500535" cy="2591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실시간으로 주변 남은 주차장을 크게 그림과 글로 확인함으로 써 사용자가 보기 쉽게 현황을 알려줌</a:t>
            </a:r>
          </a:p>
          <a:p>
            <a:r>
              <a:rPr lang="en-US" sz="25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주차장의 종류별 요금을 확인할 수 있는 칸을 마련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4450631" y="3333328"/>
            <a:ext cx="4826196" cy="4974695"/>
            <a:chOff x="4450631" y="3333328"/>
            <a:chExt cx="4826196" cy="497469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50631" y="3333328"/>
              <a:ext cx="4826196" cy="497469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419069" y="3340367"/>
            <a:ext cx="4857759" cy="4967655"/>
            <a:chOff x="4419069" y="3340367"/>
            <a:chExt cx="4857759" cy="496765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19069" y="3340367"/>
              <a:ext cx="4857759" cy="4967655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126724" y="1747990"/>
            <a:ext cx="5296510" cy="2372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 smtClean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벤치마킹</a:t>
            </a:r>
          </a:p>
          <a:p>
            <a:r>
              <a:rPr lang="en-US" sz="5000" dirty="0" smtClean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사이트</a:t>
            </a:r>
            <a:endParaRPr lang="en-US" dirty="0"/>
          </a:p>
        </p:txBody>
      </p:sp>
      <p:sp>
        <p:nvSpPr>
          <p:cNvPr id="51" name="Object 51"/>
          <p:cNvSpPr txBox="1"/>
          <p:nvPr/>
        </p:nvSpPr>
        <p:spPr>
          <a:xfrm>
            <a:off x="203119" y="1193972"/>
            <a:ext cx="1000000" cy="13450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000" kern="0" spc="-100" dirty="0" smtClean="0">
                <a:solidFill>
                  <a:srgbClr val="D2E1FF"/>
                </a:solidFill>
                <a:latin typeface="Open Sans Light" pitchFamily="34" charset="0"/>
                <a:cs typeface="Open Sans Light" pitchFamily="34" charset="0"/>
              </a:rPr>
              <a:t>07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301" y="992974"/>
            <a:ext cx="4364605" cy="8397502"/>
            <a:chOff x="-147301" y="992974"/>
            <a:chExt cx="4364605" cy="83975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301" y="992974"/>
              <a:ext cx="4364605" cy="83975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94555" y="3526541"/>
            <a:ext cx="5180806" cy="5103702"/>
            <a:chOff x="2394555" y="3526541"/>
            <a:chExt cx="5180806" cy="51037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94555" y="3526541"/>
              <a:ext cx="5180806" cy="510370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368331" y="5529552"/>
            <a:ext cx="2965555" cy="11564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3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자차 출퇴근</a:t>
            </a:r>
          </a:p>
          <a:p>
            <a:pPr algn="ctr"/>
            <a:r>
              <a:rPr lang="en-US" sz="23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직장인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4739988" y="5529552"/>
            <a:ext cx="2965555" cy="11564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3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가족 단위</a:t>
            </a:r>
          </a:p>
          <a:p>
            <a:pPr algn="ctr"/>
            <a:r>
              <a:rPr lang="en-US" sz="23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외식 고객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3288725" y="7517629"/>
            <a:ext cx="3395135" cy="11564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3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주차시설이 부족한 다세대 주택 거주자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9607256" y="3065718"/>
            <a:ext cx="6661589" cy="1206123"/>
            <a:chOff x="9607256" y="3065718"/>
            <a:chExt cx="6661589" cy="12061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07256" y="3065718"/>
              <a:ext cx="6661589" cy="12061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64348" y="2540230"/>
            <a:ext cx="2257098" cy="2257098"/>
            <a:chOff x="7964348" y="2540230"/>
            <a:chExt cx="2257098" cy="22570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64348" y="2540230"/>
              <a:ext cx="2257098" cy="225709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0261810" y="3258305"/>
            <a:ext cx="8814620" cy="12217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300" kern="0" spc="-1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자차로 출퇴근하는 직장인이 퇴근 후 직장 동료들과의 회식이나 친구들과의 식사를 위한 주차 공간 필요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9607256" y="7789289"/>
            <a:ext cx="6661589" cy="1206123"/>
            <a:chOff x="9607256" y="7789289"/>
            <a:chExt cx="6661589" cy="120612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07256" y="7789289"/>
              <a:ext cx="6661589" cy="12061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64348" y="7243626"/>
            <a:ext cx="2297449" cy="2297449"/>
            <a:chOff x="7964348" y="7243626"/>
            <a:chExt cx="2297449" cy="229744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64348" y="7243626"/>
              <a:ext cx="2297449" cy="22974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731742" y="5462874"/>
            <a:ext cx="6005877" cy="1206123"/>
            <a:chOff x="10731742" y="5462874"/>
            <a:chExt cx="6005877" cy="120612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31742" y="5462874"/>
              <a:ext cx="6005877" cy="120612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876287" y="4860506"/>
            <a:ext cx="2257098" cy="2257098"/>
            <a:chOff x="8876287" y="4860506"/>
            <a:chExt cx="2257098" cy="225709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76287" y="4860506"/>
              <a:ext cx="2257098" cy="2257098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308046" y="9728821"/>
            <a:ext cx="4047301" cy="5279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team</a:t>
            </a:r>
            <a:r>
              <a:rPr lang="en-US" sz="2000" dirty="0" smtClean="0">
                <a:solidFill>
                  <a:srgbClr val="000000"/>
                </a:solidFill>
                <a:latin typeface="Pretendard SemiBold" pitchFamily="34" charset="0"/>
                <a:cs typeface="Pretendard SemiBold" pitchFamily="34" charset="0"/>
              </a:rPr>
              <a:t> projectㅣ앱 개발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19500" y="408098"/>
            <a:ext cx="2388886" cy="95238"/>
            <a:chOff x="19500" y="408098"/>
            <a:chExt cx="2388886" cy="9523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9500" y="408098"/>
              <a:ext cx="2388886" cy="9523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08970" y="303696"/>
            <a:ext cx="16286822" cy="304041"/>
            <a:chOff x="1008970" y="303696"/>
            <a:chExt cx="16286822" cy="30404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008970" y="303696"/>
              <a:ext cx="16286822" cy="304041"/>
              <a:chOff x="1008970" y="303696"/>
              <a:chExt cx="16286822" cy="304041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033504" y="555973"/>
                <a:ext cx="16222743" cy="51765"/>
                <a:chOff x="1033504" y="555973"/>
                <a:chExt cx="16222743" cy="51765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033504" y="555973"/>
                  <a:ext cx="16222743" cy="51765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889663" y="423003"/>
                <a:ext cx="287682" cy="49068"/>
                <a:chOff x="889663" y="423003"/>
                <a:chExt cx="287682" cy="49068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5400000">
                  <a:off x="889663" y="423003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4800735" y="423003"/>
                <a:ext cx="287682" cy="49068"/>
                <a:chOff x="4800735" y="423003"/>
                <a:chExt cx="287682" cy="49068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5400000">
                  <a:off x="4800735" y="423003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17127416" y="423003"/>
                <a:ext cx="287682" cy="49068"/>
                <a:chOff x="17127416" y="423003"/>
                <a:chExt cx="287682" cy="49068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5400000">
                  <a:off x="17127416" y="423003"/>
                  <a:ext cx="287682" cy="49068"/>
                </a:xfrm>
                <a:prstGeom prst="rect">
                  <a:avLst/>
                </a:prstGeom>
              </p:spPr>
            </p:pic>
          </p:grpSp>
        </p:grpSp>
        <p:sp>
          <p:nvSpPr>
            <p:cNvPr id="49" name="Object 49"/>
            <p:cNvSpPr txBox="1"/>
            <p:nvPr/>
          </p:nvSpPr>
          <p:spPr>
            <a:xfrm>
              <a:off x="1189158" y="303697"/>
              <a:ext cx="4867759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TEAM PROJECT</a:t>
              </a:r>
              <a:endParaRPr lang="en-US" dirty="0"/>
            </a:p>
          </p:txBody>
        </p:sp>
        <p:sp>
          <p:nvSpPr>
            <p:cNvPr id="50" name="Object 50"/>
            <p:cNvSpPr txBox="1"/>
            <p:nvPr/>
          </p:nvSpPr>
          <p:spPr>
            <a:xfrm>
              <a:off x="5073643" y="303697"/>
              <a:ext cx="4867759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BRAND &amp; SITE ANALYSIS</a:t>
              </a:r>
              <a:endParaRPr lang="en-US" dirty="0"/>
            </a:p>
          </p:txBody>
        </p:sp>
        <p:sp>
          <p:nvSpPr>
            <p:cNvPr id="51" name="Object 51"/>
            <p:cNvSpPr txBox="1"/>
            <p:nvPr/>
          </p:nvSpPr>
          <p:spPr>
            <a:xfrm>
              <a:off x="14139094" y="303697"/>
              <a:ext cx="2966161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APP DEVELOPMENT</a:t>
              </a:r>
              <a:endParaRPr lang="en-US" dirty="0"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203119" y="1193972"/>
            <a:ext cx="1000000" cy="13450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000" kern="0" spc="-100" dirty="0" smtClean="0">
                <a:solidFill>
                  <a:srgbClr val="D2E1FF"/>
                </a:solidFill>
                <a:latin typeface="Open Sans Light" pitchFamily="34" charset="0"/>
                <a:cs typeface="Open Sans Light" pitchFamily="34" charset="0"/>
              </a:rPr>
              <a:t>08</a:t>
            </a:r>
            <a:endParaRPr lang="en-US" dirty="0"/>
          </a:p>
        </p:txBody>
      </p:sp>
      <p:sp>
        <p:nvSpPr>
          <p:cNvPr id="54" name="Object 54"/>
          <p:cNvSpPr txBox="1"/>
          <p:nvPr/>
        </p:nvSpPr>
        <p:spPr>
          <a:xfrm>
            <a:off x="1126724" y="1747990"/>
            <a:ext cx="5296510" cy="2372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 smtClean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사이트</a:t>
            </a:r>
          </a:p>
          <a:p>
            <a:r>
              <a:rPr lang="en-US" sz="5000" dirty="0" smtClean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이용타겟</a:t>
            </a:r>
            <a:endParaRPr lang="en-US" dirty="0"/>
          </a:p>
        </p:txBody>
      </p:sp>
      <p:grpSp>
        <p:nvGrpSpPr>
          <p:cNvPr id="1016" name="그룹 1016"/>
          <p:cNvGrpSpPr/>
          <p:nvPr/>
        </p:nvGrpSpPr>
        <p:grpSpPr>
          <a:xfrm>
            <a:off x="3204640" y="4553948"/>
            <a:ext cx="1265386" cy="861323"/>
            <a:chOff x="3204640" y="4553948"/>
            <a:chExt cx="1265386" cy="86132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04640" y="4553948"/>
              <a:ext cx="1265386" cy="86132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588666" y="4424802"/>
            <a:ext cx="1268199" cy="1028560"/>
            <a:chOff x="5588666" y="4424802"/>
            <a:chExt cx="1268199" cy="1028560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88666" y="4424802"/>
              <a:ext cx="1268199" cy="102856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911258" y="5886449"/>
            <a:ext cx="2007124" cy="2007124"/>
            <a:chOff x="3911258" y="5886449"/>
            <a:chExt cx="2007124" cy="2007124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11258" y="5886449"/>
              <a:ext cx="2007124" cy="200712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8510164" y="3210157"/>
            <a:ext cx="1265386" cy="861323"/>
            <a:chOff x="8510164" y="3210157"/>
            <a:chExt cx="1265386" cy="861323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510164" y="3210157"/>
              <a:ext cx="1265386" cy="86132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9001274" y="4911458"/>
            <a:ext cx="2007124" cy="2007124"/>
            <a:chOff x="9001274" y="4911458"/>
            <a:chExt cx="2007124" cy="2007124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001274" y="4911458"/>
              <a:ext cx="2007124" cy="2007124"/>
            </a:xfrm>
            <a:prstGeom prst="rect">
              <a:avLst/>
            </a:prstGeom>
          </p:spPr>
        </p:pic>
      </p:grpSp>
      <p:sp>
        <p:nvSpPr>
          <p:cNvPr id="70" name="Object 70"/>
          <p:cNvSpPr txBox="1"/>
          <p:nvPr/>
        </p:nvSpPr>
        <p:spPr>
          <a:xfrm>
            <a:off x="11153048" y="5671133"/>
            <a:ext cx="8120862" cy="12217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300" kern="0" spc="-1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단독 주택이나 다세대 주택 거주자들에겐 저렴한</a:t>
            </a:r>
          </a:p>
          <a:p>
            <a:r>
              <a:rPr lang="en-US" sz="2300" kern="0" spc="-1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비용의 집 근처에 위치한 안정적인 주차 공간 필요</a:t>
            </a:r>
            <a:endParaRPr lang="en-US" dirty="0"/>
          </a:p>
        </p:txBody>
      </p:sp>
      <p:grpSp>
        <p:nvGrpSpPr>
          <p:cNvPr id="1021" name="그룹 1021"/>
          <p:cNvGrpSpPr/>
          <p:nvPr/>
        </p:nvGrpSpPr>
        <p:grpSpPr>
          <a:xfrm>
            <a:off x="8416054" y="7789289"/>
            <a:ext cx="1408522" cy="1142368"/>
            <a:chOff x="8416054" y="7789289"/>
            <a:chExt cx="1408522" cy="1142368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16054" y="7789289"/>
              <a:ext cx="1408522" cy="1142368"/>
            </a:xfrm>
            <a:prstGeom prst="rect">
              <a:avLst/>
            </a:prstGeom>
          </p:spPr>
        </p:pic>
      </p:grpSp>
      <p:sp>
        <p:nvSpPr>
          <p:cNvPr id="74" name="Object 74"/>
          <p:cNvSpPr txBox="1"/>
          <p:nvPr/>
        </p:nvSpPr>
        <p:spPr>
          <a:xfrm>
            <a:off x="10293048" y="7950714"/>
            <a:ext cx="8906554" cy="12217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300" kern="0" spc="-1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가족 구성원 중 노약자가 있는 가족 단위는 외식 등의</a:t>
            </a:r>
          </a:p>
          <a:p>
            <a:r>
              <a:rPr lang="en-US" sz="2300" kern="0" spc="-1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외출 시 차량을 이용하므로 편의성위한 주차 공간 필요</a:t>
            </a:r>
            <a:endParaRPr lang="en-US" dirty="0"/>
          </a:p>
        </p:txBody>
      </p:sp>
      <p:sp>
        <p:nvSpPr>
          <p:cNvPr id="75" name="Object 75"/>
          <p:cNvSpPr txBox="1"/>
          <p:nvPr/>
        </p:nvSpPr>
        <p:spPr>
          <a:xfrm>
            <a:off x="17100682" y="9509686"/>
            <a:ext cx="514191" cy="3992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16P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500" y="408098"/>
            <a:ext cx="2388886" cy="95238"/>
            <a:chOff x="19500" y="408098"/>
            <a:chExt cx="2388886" cy="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9500" y="408098"/>
              <a:ext cx="2388886" cy="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992974"/>
            <a:ext cx="5337492" cy="8649803"/>
            <a:chOff x="0" y="992974"/>
            <a:chExt cx="5337492" cy="86498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92974"/>
              <a:ext cx="5337492" cy="864980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03119" y="1117782"/>
            <a:ext cx="1000000" cy="13450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000" kern="0" spc="-100" dirty="0" smtClean="0">
                <a:solidFill>
                  <a:srgbClr val="D2E1FF"/>
                </a:solidFill>
                <a:latin typeface="Open Sans Light" pitchFamily="34" charset="0"/>
                <a:cs typeface="Open Sans Light" pitchFamily="34" charset="0"/>
              </a:rPr>
              <a:t>09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126724" y="1671800"/>
            <a:ext cx="5296510" cy="13239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 smtClean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페르소나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7823902" y="2763147"/>
            <a:ext cx="9291241" cy="1613833"/>
            <a:chOff x="7823902" y="2763147"/>
            <a:chExt cx="9291241" cy="16138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23902" y="2763147"/>
              <a:ext cx="9291241" cy="1613833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8202524" y="2817362"/>
            <a:ext cx="11750201" cy="23251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3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이름 - 복광현</a:t>
            </a:r>
          </a:p>
          <a:p>
            <a:r>
              <a:rPr lang="en-US" sz="23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나이 - 24세</a:t>
            </a:r>
          </a:p>
          <a:p>
            <a:r>
              <a:rPr lang="en-US" sz="23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지역 - 경기도 평택 거주</a:t>
            </a:r>
          </a:p>
          <a:p>
            <a:r>
              <a:rPr lang="en-US" sz="23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성격 - 모험심이 강하고 주변 사람을 잘 챙김(은근 착함)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7177231" y="2763147"/>
            <a:ext cx="806585" cy="1613833"/>
            <a:chOff x="7177231" y="2763147"/>
            <a:chExt cx="806585" cy="16138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77231" y="2763147"/>
              <a:ext cx="806585" cy="1613833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6757277" y="3361599"/>
            <a:ext cx="1646492" cy="644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01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7983816" y="4532132"/>
            <a:ext cx="9147890" cy="1622687"/>
            <a:chOff x="7983816" y="4532132"/>
            <a:chExt cx="9147890" cy="162268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83816" y="4532132"/>
              <a:ext cx="9147890" cy="1622687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8146333" y="4566629"/>
            <a:ext cx="11751553" cy="23251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3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사용자 유형 </a:t>
            </a:r>
          </a:p>
          <a:p>
            <a:r>
              <a:rPr lang="en-US" sz="23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- 초보 운전자, 친구들과 어울리는 것을 좋아함</a:t>
            </a:r>
          </a:p>
          <a:p>
            <a:endParaRPr lang="en-US" sz="2300" dirty="0" smtClean="0">
              <a:solidFill>
                <a:srgbClr val="FFFFFF"/>
              </a:solidFill>
              <a:latin typeface="Pretendard Medium" pitchFamily="34" charset="0"/>
              <a:cs typeface="Pretendard Medium" pitchFamily="34" charset="0"/>
            </a:endParaRPr>
          </a:p>
          <a:p>
            <a:r>
              <a:rPr lang="en-US" sz="23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- </a:t>
            </a:r>
            <a:r>
              <a:rPr lang="en-US" sz="2300" kern="0" spc="-1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시간을 잘 활용하지 못하면 계획에 차질이 생길까 불안해함</a:t>
            </a:r>
          </a:p>
          <a:p>
            <a:endParaRPr lang="en-US" sz="2300" kern="0" spc="-100" dirty="0" smtClean="0">
              <a:solidFill>
                <a:srgbClr val="FFFFFF"/>
              </a:solidFill>
              <a:latin typeface="Pretendard Medium" pitchFamily="34" charset="0"/>
              <a:cs typeface="Pretendard Medium" pitchFamily="34" charset="0"/>
            </a:endParaRPr>
          </a:p>
          <a:p>
            <a:r>
              <a:rPr lang="en-US" sz="23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- 경제적 여유가 없어 되도록 최소한의 지출을 원함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7179911" y="4533597"/>
            <a:ext cx="806585" cy="1621222"/>
            <a:chOff x="7179911" y="4533597"/>
            <a:chExt cx="806585" cy="162122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79911" y="4533597"/>
              <a:ext cx="806585" cy="1621222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6759958" y="5141850"/>
            <a:ext cx="1646492" cy="644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02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7847506" y="6286934"/>
            <a:ext cx="9274649" cy="1696925"/>
            <a:chOff x="7847506" y="6286934"/>
            <a:chExt cx="9274649" cy="169692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47506" y="6286934"/>
              <a:ext cx="9274649" cy="1696925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8171524" y="6376619"/>
            <a:ext cx="13415425" cy="23251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300" kern="0" spc="-1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&lt;사례&gt; 친구들과 계획없이 자차로 놀러가기로 한 광현씨</a:t>
            </a:r>
          </a:p>
          <a:p>
            <a:r>
              <a:rPr lang="en-US" sz="23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목적지에 도착하기 전 밥을 먹으려는데, 근처의 맛집을 잘 모르는 상황  "배가 고파서 밥을 먹고 싶은데, 주차장과 가까운 밥집이 어디 없을까...?</a:t>
            </a:r>
            <a:r>
              <a:rPr lang="en-US" sz="2300" kern="0" spc="-1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 되도록이면 돈도 아낄겸 싼 곳으로 가고 싶다ㅜㅜ"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7181787" y="6282082"/>
            <a:ext cx="806585" cy="1701777"/>
            <a:chOff x="7181787" y="6282082"/>
            <a:chExt cx="806585" cy="170177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81787" y="6282082"/>
              <a:ext cx="806585" cy="1701777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6746707" y="6888321"/>
            <a:ext cx="1646492" cy="644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03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2345498" y="2769006"/>
            <a:ext cx="4856349" cy="6873771"/>
            <a:chOff x="2345498" y="2769006"/>
            <a:chExt cx="4856349" cy="687377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45498" y="2769006"/>
              <a:ext cx="4856349" cy="68737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788814" y="8132091"/>
            <a:ext cx="9326329" cy="1510687"/>
            <a:chOff x="7788814" y="8132091"/>
            <a:chExt cx="9326329" cy="151068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88814" y="8132091"/>
              <a:ext cx="9326329" cy="1510687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8103314" y="8299286"/>
            <a:ext cx="13517743" cy="17537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300" kern="0" spc="-1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&lt;대책&gt; </a:t>
            </a:r>
            <a:r>
              <a:rPr lang="en-US" sz="23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제휴 서비스가 있는 가까운 주차장을 알려줌으로써 주차비 할인과 주변</a:t>
            </a:r>
            <a:r>
              <a:rPr lang="en-US" sz="2300" kern="0" spc="-1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 </a:t>
            </a:r>
          </a:p>
          <a:p>
            <a:r>
              <a:rPr lang="en-US" sz="2300" kern="0" spc="-1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식당 및 관광 정보 등을 함께 알려줄 수 있는 위치 정보가 담겨있는 서비스를 제공해준다.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7196474" y="8132091"/>
            <a:ext cx="787342" cy="1510687"/>
            <a:chOff x="7196474" y="8132091"/>
            <a:chExt cx="787342" cy="151068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96474" y="8132091"/>
              <a:ext cx="787342" cy="1510687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6726114" y="8649081"/>
            <a:ext cx="1646492" cy="6477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04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15924117" y="872715"/>
            <a:ext cx="1316588" cy="1316588"/>
            <a:chOff x="15924117" y="872715"/>
            <a:chExt cx="1316588" cy="131658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924117" y="872715"/>
              <a:ext cx="1316588" cy="1316588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17195238" y="9509686"/>
            <a:ext cx="471429" cy="3992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17P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19500" y="408098"/>
            <a:ext cx="2388886" cy="95238"/>
            <a:chOff x="19500" y="408098"/>
            <a:chExt cx="2388886" cy="9523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9500" y="408098"/>
              <a:ext cx="2388886" cy="9523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99446" y="303696"/>
            <a:ext cx="16286822" cy="304041"/>
            <a:chOff x="999446" y="303696"/>
            <a:chExt cx="16286822" cy="30404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999446" y="303696"/>
              <a:ext cx="16286822" cy="304041"/>
              <a:chOff x="999446" y="303696"/>
              <a:chExt cx="16286822" cy="304041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1023980" y="555973"/>
                <a:ext cx="16222743" cy="51765"/>
                <a:chOff x="1023980" y="555973"/>
                <a:chExt cx="16222743" cy="5176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023980" y="555973"/>
                  <a:ext cx="16222743" cy="51765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880139" y="423003"/>
                <a:ext cx="287682" cy="49068"/>
                <a:chOff x="880139" y="423003"/>
                <a:chExt cx="287682" cy="49068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5400000">
                  <a:off x="880139" y="423003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4791211" y="423003"/>
                <a:ext cx="287682" cy="49068"/>
                <a:chOff x="4791211" y="423003"/>
                <a:chExt cx="287682" cy="49068"/>
              </a:xfrm>
            </p:grpSpPr>
            <p:pic>
              <p:nvPicPr>
                <p:cNvPr id="61" name="Object 60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5400000">
                  <a:off x="4791211" y="423003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19" name="그룹 1019"/>
              <p:cNvGrpSpPr/>
              <p:nvPr/>
            </p:nvGrpSpPr>
            <p:grpSpPr>
              <a:xfrm>
                <a:off x="17117893" y="423003"/>
                <a:ext cx="287682" cy="49068"/>
                <a:chOff x="17117893" y="423003"/>
                <a:chExt cx="287682" cy="49068"/>
              </a:xfrm>
            </p:grpSpPr>
            <p:pic>
              <p:nvPicPr>
                <p:cNvPr id="64" name="Object 63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5400000">
                  <a:off x="17117893" y="423003"/>
                  <a:ext cx="287682" cy="49068"/>
                </a:xfrm>
                <a:prstGeom prst="rect">
                  <a:avLst/>
                </a:prstGeom>
              </p:spPr>
            </p:pic>
          </p:grpSp>
        </p:grpSp>
        <p:sp>
          <p:nvSpPr>
            <p:cNvPr id="67" name="Object 67"/>
            <p:cNvSpPr txBox="1"/>
            <p:nvPr/>
          </p:nvSpPr>
          <p:spPr>
            <a:xfrm>
              <a:off x="1179634" y="303697"/>
              <a:ext cx="4867759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TEAM PROJECT</a:t>
              </a:r>
              <a:endParaRPr lang="en-US" dirty="0"/>
            </a:p>
          </p:txBody>
        </p:sp>
        <p:sp>
          <p:nvSpPr>
            <p:cNvPr id="68" name="Object 68"/>
            <p:cNvSpPr txBox="1"/>
            <p:nvPr/>
          </p:nvSpPr>
          <p:spPr>
            <a:xfrm>
              <a:off x="5064119" y="303697"/>
              <a:ext cx="4867759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BRAND &amp; SITE ANALYSIS</a:t>
              </a:r>
              <a:endParaRPr lang="en-US" dirty="0"/>
            </a:p>
          </p:txBody>
        </p:sp>
        <p:sp>
          <p:nvSpPr>
            <p:cNvPr id="69" name="Object 69"/>
            <p:cNvSpPr txBox="1"/>
            <p:nvPr/>
          </p:nvSpPr>
          <p:spPr>
            <a:xfrm>
              <a:off x="14129571" y="303697"/>
              <a:ext cx="2966161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APP DEVELOPMENT</a:t>
              </a:r>
              <a:endParaRPr lang="en-US" dirty="0"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308046" y="9833583"/>
            <a:ext cx="4047301" cy="5279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team</a:t>
            </a:r>
            <a:r>
              <a:rPr lang="en-US" sz="2000" dirty="0" smtClean="0">
                <a:solidFill>
                  <a:srgbClr val="000000"/>
                </a:solidFill>
                <a:latin typeface="Pretendard SemiBold" pitchFamily="34" charset="0"/>
                <a:cs typeface="Pretendard SemiBold" pitchFamily="34" charset="0"/>
              </a:rPr>
              <a:t> projectㅣ앱 개발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53364" y="5379554"/>
            <a:ext cx="3239178" cy="10779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100" dirty="0" smtClean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Contents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896221" y="6169024"/>
            <a:ext cx="2352517" cy="3211928"/>
            <a:chOff x="1896221" y="6169024"/>
            <a:chExt cx="2352517" cy="321192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896221" y="6169024"/>
              <a:ext cx="2352517" cy="3211928"/>
              <a:chOff x="1896221" y="6169024"/>
              <a:chExt cx="2352517" cy="321192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96221" y="6169024"/>
                <a:ext cx="2352517" cy="3211928"/>
              </a:xfrm>
              <a:prstGeom prst="rect">
                <a:avLst/>
              </a:prstGeom>
            </p:spPr>
          </p:pic>
        </p:grpSp>
        <p:sp>
          <p:nvSpPr>
            <p:cNvPr id="10" name="Object 10"/>
            <p:cNvSpPr txBox="1"/>
            <p:nvPr/>
          </p:nvSpPr>
          <p:spPr>
            <a:xfrm>
              <a:off x="2010507" y="8244905"/>
              <a:ext cx="3314490" cy="67471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sz="2500" kern="0" spc="-100" dirty="0" smtClean="0">
                  <a:solidFill>
                    <a:srgbClr val="FFFFFF"/>
                  </a:solidFill>
                  <a:latin typeface="Open Sans SemiBold" pitchFamily="34" charset="0"/>
                  <a:cs typeface="Open Sans SemiBold" pitchFamily="34" charset="0"/>
                </a:rPr>
                <a:t>디자인컨셉</a:t>
              </a:r>
              <a:endParaRPr lang="en-US" dirty="0"/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2082612" y="5887135"/>
              <a:ext cx="2391516" cy="13279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sz="5000" kern="0" spc="-100" dirty="0" smtClean="0">
                  <a:solidFill>
                    <a:srgbClr val="FFFFFF"/>
                  </a:solidFill>
                  <a:latin typeface="Open Sans Light" pitchFamily="34" charset="0"/>
                  <a:cs typeface="Open Sans Light" pitchFamily="34" charset="0"/>
                </a:rPr>
                <a:t>01</a:t>
              </a:r>
              <a:endParaRPr lang="en-US" dirty="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00981" y="867448"/>
            <a:ext cx="9146416" cy="13293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b="1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#2       </a:t>
            </a:r>
            <a:r>
              <a:rPr lang="en-US" sz="5000" b="1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표현 &amp; 화면 설계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4908201" y="6185121"/>
            <a:ext cx="2352517" cy="3211928"/>
            <a:chOff x="4908201" y="6185121"/>
            <a:chExt cx="2352517" cy="321192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908201" y="6185121"/>
              <a:ext cx="2352517" cy="3211928"/>
              <a:chOff x="4908201" y="6185121"/>
              <a:chExt cx="2352517" cy="321192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908201" y="6185121"/>
                <a:ext cx="2352517" cy="3211928"/>
              </a:xfrm>
              <a:prstGeom prst="rect">
                <a:avLst/>
              </a:prstGeom>
            </p:spPr>
          </p:pic>
        </p:grpSp>
        <p:sp>
          <p:nvSpPr>
            <p:cNvPr id="18" name="Object 18"/>
            <p:cNvSpPr txBox="1"/>
            <p:nvPr/>
          </p:nvSpPr>
          <p:spPr>
            <a:xfrm>
              <a:off x="5076703" y="8310601"/>
              <a:ext cx="3023269" cy="67471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sz="2500" kern="0" spc="-100" dirty="0" smtClean="0">
                  <a:solidFill>
                    <a:srgbClr val="FFFFFF"/>
                  </a:solidFill>
                  <a:latin typeface="Open Sans SemiBold" pitchFamily="34" charset="0"/>
                  <a:cs typeface="Open Sans SemiBold" pitchFamily="34" charset="0"/>
                </a:rPr>
                <a:t>사이트 맵</a:t>
              </a:r>
              <a:endParaRPr lang="en-US" dirty="0"/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5160695" y="5903230"/>
              <a:ext cx="1276732" cy="13279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sz="5000" kern="0" spc="-100" dirty="0" smtClean="0">
                  <a:solidFill>
                    <a:srgbClr val="FFFFFF"/>
                  </a:solidFill>
                  <a:latin typeface="Open Sans Light" pitchFamily="34" charset="0"/>
                  <a:cs typeface="Open Sans Light" pitchFamily="34" charset="0"/>
                </a:rPr>
                <a:t>02</a:t>
              </a:r>
              <a:endParaRPr lang="en-US" dirty="0"/>
            </a:p>
          </p:txBody>
        </p:sp>
      </p:grpSp>
      <p:grpSp>
        <p:nvGrpSpPr>
          <p:cNvPr id="1006" name="그룹 1006"/>
          <p:cNvGrpSpPr/>
          <p:nvPr/>
        </p:nvGrpSpPr>
        <p:grpSpPr>
          <a:xfrm>
            <a:off x="7928061" y="6197595"/>
            <a:ext cx="2352517" cy="3211928"/>
            <a:chOff x="7928061" y="6197595"/>
            <a:chExt cx="2352517" cy="321192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928061" y="6197595"/>
              <a:ext cx="2352517" cy="3211928"/>
              <a:chOff x="7928061" y="6197595"/>
              <a:chExt cx="2352517" cy="321192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928061" y="6197595"/>
                <a:ext cx="2352517" cy="3211928"/>
              </a:xfrm>
              <a:prstGeom prst="rect">
                <a:avLst/>
              </a:prstGeom>
            </p:spPr>
          </p:pic>
        </p:grpSp>
        <p:sp>
          <p:nvSpPr>
            <p:cNvPr id="25" name="Object 25"/>
            <p:cNvSpPr txBox="1"/>
            <p:nvPr/>
          </p:nvSpPr>
          <p:spPr>
            <a:xfrm>
              <a:off x="8121705" y="8313283"/>
              <a:ext cx="3023269" cy="66666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sz="2500" kern="0" spc="-100" dirty="0" smtClean="0">
                  <a:solidFill>
                    <a:srgbClr val="FFFFFF"/>
                  </a:solidFill>
                  <a:latin typeface="Open Sans SemiBold" pitchFamily="34" charset="0"/>
                  <a:cs typeface="Open Sans SemiBold" pitchFamily="34" charset="0"/>
                </a:rPr>
                <a:t>아이디어스케치</a:t>
              </a:r>
              <a:endParaRPr lang="en-US" dirty="0"/>
            </a:p>
          </p:txBody>
        </p:sp>
        <p:sp>
          <p:nvSpPr>
            <p:cNvPr id="26" name="Object 26"/>
            <p:cNvSpPr txBox="1"/>
            <p:nvPr/>
          </p:nvSpPr>
          <p:spPr>
            <a:xfrm>
              <a:off x="8178848" y="5902062"/>
              <a:ext cx="2437760" cy="1341615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sz="5000" kern="0" spc="-100" dirty="0" smtClean="0">
                  <a:solidFill>
                    <a:srgbClr val="FFFFFF"/>
                  </a:solidFill>
                  <a:latin typeface="Open Sans Light" pitchFamily="34" charset="0"/>
                  <a:cs typeface="Open Sans Light" pitchFamily="34" charset="0"/>
                </a:rPr>
                <a:t>03</a:t>
              </a:r>
              <a:endParaRPr lang="en-US" dirty="0"/>
            </a:p>
          </p:txBody>
        </p:sp>
      </p:grpSp>
      <p:grpSp>
        <p:nvGrpSpPr>
          <p:cNvPr id="1008" name="그룹 1008"/>
          <p:cNvGrpSpPr/>
          <p:nvPr/>
        </p:nvGrpSpPr>
        <p:grpSpPr>
          <a:xfrm>
            <a:off x="11017840" y="6207119"/>
            <a:ext cx="2352517" cy="3211928"/>
            <a:chOff x="11017840" y="6207119"/>
            <a:chExt cx="2352517" cy="321192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017840" y="6207119"/>
              <a:ext cx="2352517" cy="3211928"/>
              <a:chOff x="11017840" y="6207119"/>
              <a:chExt cx="2352517" cy="321192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017840" y="6207119"/>
                <a:ext cx="2352517" cy="3211928"/>
              </a:xfrm>
              <a:prstGeom prst="rect">
                <a:avLst/>
              </a:prstGeom>
            </p:spPr>
          </p:pic>
        </p:grpSp>
        <p:sp>
          <p:nvSpPr>
            <p:cNvPr id="32" name="Object 32"/>
            <p:cNvSpPr txBox="1"/>
            <p:nvPr/>
          </p:nvSpPr>
          <p:spPr>
            <a:xfrm>
              <a:off x="11231035" y="8313283"/>
              <a:ext cx="3023269" cy="66666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sz="2500" kern="0" spc="-100" dirty="0" smtClean="0">
                  <a:solidFill>
                    <a:srgbClr val="FFFFFF"/>
                  </a:solidFill>
                  <a:latin typeface="Open Sans SemiBold" pitchFamily="34" charset="0"/>
                  <a:cs typeface="Open Sans SemiBold" pitchFamily="34" charset="0"/>
                </a:rPr>
                <a:t>와이어 프레임</a:t>
              </a:r>
              <a:endParaRPr lang="en-US" dirty="0"/>
            </a:p>
          </p:txBody>
        </p:sp>
        <p:sp>
          <p:nvSpPr>
            <p:cNvPr id="33" name="Object 33"/>
            <p:cNvSpPr txBox="1"/>
            <p:nvPr/>
          </p:nvSpPr>
          <p:spPr>
            <a:xfrm>
              <a:off x="11234000" y="5907500"/>
              <a:ext cx="1276732" cy="1341615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sz="5000" kern="0" spc="-100" dirty="0" smtClean="0">
                  <a:solidFill>
                    <a:srgbClr val="FFFFFF"/>
                  </a:solidFill>
                  <a:latin typeface="Open Sans Light" pitchFamily="34" charset="0"/>
                  <a:cs typeface="Open Sans Light" pitchFamily="34" charset="0"/>
                </a:rPr>
                <a:t>04</a:t>
              </a:r>
              <a:endParaRPr lang="en-US" dirty="0"/>
            </a:p>
          </p:txBody>
        </p:sp>
      </p:grpSp>
      <p:grpSp>
        <p:nvGrpSpPr>
          <p:cNvPr id="1010" name="그룹 1010"/>
          <p:cNvGrpSpPr/>
          <p:nvPr/>
        </p:nvGrpSpPr>
        <p:grpSpPr>
          <a:xfrm>
            <a:off x="13991290" y="6221972"/>
            <a:ext cx="2352517" cy="3211928"/>
            <a:chOff x="13991290" y="6221972"/>
            <a:chExt cx="2352517" cy="321192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3991290" y="6221972"/>
              <a:ext cx="2352517" cy="3211928"/>
              <a:chOff x="13991290" y="6221972"/>
              <a:chExt cx="2352517" cy="3211928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991290" y="6221972"/>
                <a:ext cx="2352517" cy="3211928"/>
              </a:xfrm>
              <a:prstGeom prst="rect">
                <a:avLst/>
              </a:prstGeom>
            </p:spPr>
          </p:pic>
        </p:grpSp>
        <p:sp>
          <p:nvSpPr>
            <p:cNvPr id="39" name="Object 39"/>
            <p:cNvSpPr txBox="1"/>
            <p:nvPr/>
          </p:nvSpPr>
          <p:spPr>
            <a:xfrm>
              <a:off x="14207333" y="8238331"/>
              <a:ext cx="3023269" cy="66666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sz="2500" kern="0" spc="-100" dirty="0" smtClean="0">
                  <a:solidFill>
                    <a:srgbClr val="FFFFFF"/>
                  </a:solidFill>
                  <a:latin typeface="Open Sans SemiBold" pitchFamily="34" charset="0"/>
                  <a:cs typeface="Open Sans SemiBold" pitchFamily="34" charset="0"/>
                </a:rPr>
                <a:t>페르소나</a:t>
              </a:r>
              <a:endParaRPr lang="en-US" dirty="0"/>
            </a:p>
          </p:txBody>
        </p:sp>
        <p:sp>
          <p:nvSpPr>
            <p:cNvPr id="40" name="Object 40"/>
            <p:cNvSpPr txBox="1"/>
            <p:nvPr/>
          </p:nvSpPr>
          <p:spPr>
            <a:xfrm>
              <a:off x="14207333" y="5922357"/>
              <a:ext cx="1276732" cy="1341615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sz="5000" kern="0" spc="-100" dirty="0" smtClean="0">
                  <a:solidFill>
                    <a:srgbClr val="FFFFFF"/>
                  </a:solidFill>
                  <a:latin typeface="Open Sans Light" pitchFamily="34" charset="0"/>
                  <a:cs typeface="Open Sans Light" pitchFamily="34" charset="0"/>
                </a:rPr>
                <a:t>05</a:t>
              </a:r>
              <a:endParaRPr lang="en-US" dirty="0"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308046" y="9728821"/>
            <a:ext cx="4047301" cy="5279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team</a:t>
            </a:r>
            <a:r>
              <a:rPr lang="en-US" sz="2000" dirty="0" smtClean="0">
                <a:solidFill>
                  <a:srgbClr val="000000"/>
                </a:solidFill>
                <a:latin typeface="Pretendard SemiBold" pitchFamily="34" charset="0"/>
                <a:cs typeface="Pretendard SemiBold" pitchFamily="34" charset="0"/>
              </a:rPr>
              <a:t> projectㅣ앱 개발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550832" y="608912"/>
            <a:ext cx="1781714" cy="1271704"/>
            <a:chOff x="550832" y="608912"/>
            <a:chExt cx="1781714" cy="127170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0832" y="608912"/>
              <a:ext cx="1781714" cy="12717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102477" y="-2394569"/>
            <a:ext cx="21570604" cy="14714286"/>
            <a:chOff x="-3102477" y="-2394569"/>
            <a:chExt cx="21570604" cy="1471428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142857" y="-195411"/>
              <a:ext cx="9325270" cy="10774479"/>
              <a:chOff x="9142857" y="-195411"/>
              <a:chExt cx="9325270" cy="1077447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142857" y="-195411"/>
                <a:ext cx="9325270" cy="1077447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102477" y="-2394569"/>
              <a:ext cx="20929654" cy="14708662"/>
              <a:chOff x="-3102477" y="-2394569"/>
              <a:chExt cx="20929654" cy="1470866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102477" y="-2394569"/>
                <a:ext cx="20929654" cy="14708662"/>
              </a:xfrm>
              <a:prstGeom prst="rect">
                <a:avLst/>
              </a:prstGeom>
            </p:spPr>
          </p:pic>
        </p:grpSp>
      </p:grpSp>
      <p:sp>
        <p:nvSpPr>
          <p:cNvPr id="10" name="Object 10"/>
          <p:cNvSpPr txBox="1"/>
          <p:nvPr/>
        </p:nvSpPr>
        <p:spPr>
          <a:xfrm>
            <a:off x="8555763" y="6672320"/>
            <a:ext cx="5696895" cy="8101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0B524A"/>
                </a:solidFill>
                <a:latin typeface="Pretendard" pitchFamily="34" charset="0"/>
                <a:cs typeface="Pretendard" pitchFamily="34" charset="0"/>
              </a:rPr>
              <a:t>제 2장  표현 &amp; 화면 설계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-126988" y="2935914"/>
            <a:ext cx="6388445" cy="8037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 smtClean="0">
                <a:solidFill>
                  <a:srgbClr val="000000"/>
                </a:solidFill>
                <a:latin typeface="Pretendard SemiBold" pitchFamily="34" charset="0"/>
                <a:cs typeface="Pretendard SemiBold" pitchFamily="34" charset="0"/>
              </a:rPr>
              <a:t>intro. 브랜드 &amp; 사이트 분석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099657" y="1195610"/>
            <a:ext cx="7711701" cy="26228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esamanru OTF Bold" pitchFamily="34" charset="0"/>
                <a:cs typeface="esamanru OTF Bold" pitchFamily="34" charset="0"/>
              </a:rPr>
              <a:t>주차돼지</a:t>
            </a:r>
          </a:p>
          <a:p>
            <a:r>
              <a:rPr lang="en-US" sz="5500" dirty="0" smtClean="0">
                <a:solidFill>
                  <a:srgbClr val="000000"/>
                </a:solidFill>
                <a:latin typeface="esamanru OTF Bold" pitchFamily="34" charset="0"/>
                <a:cs typeface="esamanru OTF Bold" pitchFamily="34" charset="0"/>
              </a:rPr>
              <a:t>CONTENT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852606" y="4222298"/>
            <a:ext cx="5405238" cy="4164458"/>
            <a:chOff x="852606" y="4222298"/>
            <a:chExt cx="5405238" cy="4164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2606" y="4222298"/>
              <a:ext cx="5405238" cy="416445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308046" y="9728821"/>
            <a:ext cx="4047301" cy="5279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team</a:t>
            </a:r>
            <a:r>
              <a:rPr lang="en-US" sz="2000" dirty="0" smtClean="0">
                <a:solidFill>
                  <a:srgbClr val="000000"/>
                </a:solidFill>
                <a:latin typeface="Pretendard SemiBold" pitchFamily="34" charset="0"/>
                <a:cs typeface="Pretendard SemiBold" pitchFamily="34" charset="0"/>
              </a:rPr>
              <a:t> projectㅣ앱 개발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8565287" y="1166724"/>
            <a:ext cx="7389490" cy="8101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0B524A"/>
                </a:solidFill>
                <a:latin typeface="Pretendard" pitchFamily="34" charset="0"/>
                <a:cs typeface="Pretendard" pitchFamily="34" charset="0"/>
              </a:rPr>
              <a:t>제 1장 브랜드 &amp; 사이트 분석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9805198" y="1693778"/>
            <a:ext cx="5904289" cy="443899"/>
            <a:chOff x="9805198" y="1693778"/>
            <a:chExt cx="5904289" cy="443899"/>
          </a:xfrm>
        </p:grpSpPr>
        <p:sp>
          <p:nvSpPr>
            <p:cNvPr id="19" name="Object 19"/>
            <p:cNvSpPr txBox="1"/>
            <p:nvPr/>
          </p:nvSpPr>
          <p:spPr>
            <a:xfrm>
              <a:off x="9805198" y="1693778"/>
              <a:ext cx="3556537" cy="66584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500" dirty="0" smtClean="0">
                  <a:solidFill>
                    <a:srgbClr val="000000"/>
                  </a:solidFill>
                  <a:latin typeface="Pretendard" pitchFamily="34" charset="0"/>
                  <a:cs typeface="Pretendard" pitchFamily="34" charset="0"/>
                </a:rPr>
                <a:t>기업소개</a:t>
              </a:r>
              <a:endParaRPr lang="en-US" dirty="0"/>
            </a:p>
          </p:txBody>
        </p:sp>
        <p:grpSp>
          <p:nvGrpSpPr>
            <p:cNvPr id="1006" name="그룹 1006"/>
            <p:cNvGrpSpPr/>
            <p:nvPr/>
          </p:nvGrpSpPr>
          <p:grpSpPr>
            <a:xfrm>
              <a:off x="11402651" y="1877633"/>
              <a:ext cx="3618320" cy="58996"/>
              <a:chOff x="11402651" y="1877633"/>
              <a:chExt cx="3618320" cy="5899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402651" y="1877633"/>
                <a:ext cx="3618320" cy="58996"/>
              </a:xfrm>
              <a:prstGeom prst="rect">
                <a:avLst/>
              </a:prstGeom>
            </p:spPr>
          </p:pic>
        </p:grpSp>
        <p:sp>
          <p:nvSpPr>
            <p:cNvPr id="23" name="Object 23"/>
            <p:cNvSpPr txBox="1"/>
            <p:nvPr/>
          </p:nvSpPr>
          <p:spPr>
            <a:xfrm>
              <a:off x="15316630" y="1739666"/>
              <a:ext cx="471429" cy="53236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  <a:latin typeface="Pretendard" pitchFamily="34" charset="0"/>
                  <a:cs typeface="Pretendard" pitchFamily="34" charset="0"/>
                </a:rPr>
                <a:t>3P</a:t>
              </a:r>
              <a:endParaRPr lang="en-US" dirty="0"/>
            </a:p>
          </p:txBody>
        </p:sp>
      </p:grpSp>
      <p:grpSp>
        <p:nvGrpSpPr>
          <p:cNvPr id="1007" name="그룹 1007"/>
          <p:cNvGrpSpPr/>
          <p:nvPr/>
        </p:nvGrpSpPr>
        <p:grpSpPr>
          <a:xfrm>
            <a:off x="9805198" y="2248493"/>
            <a:ext cx="5904289" cy="443899"/>
            <a:chOff x="9805198" y="2248493"/>
            <a:chExt cx="5904289" cy="443899"/>
          </a:xfrm>
        </p:grpSpPr>
        <p:sp>
          <p:nvSpPr>
            <p:cNvPr id="26" name="Object 26"/>
            <p:cNvSpPr txBox="1"/>
            <p:nvPr/>
          </p:nvSpPr>
          <p:spPr>
            <a:xfrm>
              <a:off x="9805198" y="2248493"/>
              <a:ext cx="3556537" cy="66584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500" dirty="0" smtClean="0">
                  <a:solidFill>
                    <a:srgbClr val="000000"/>
                  </a:solidFill>
                  <a:latin typeface="Pretendard" pitchFamily="34" charset="0"/>
                  <a:cs typeface="Pretendard" pitchFamily="34" charset="0"/>
                </a:rPr>
                <a:t>기업비전 &amp; 미션</a:t>
              </a:r>
              <a:endParaRPr lang="en-US" dirty="0"/>
            </a:p>
          </p:txBody>
        </p:sp>
        <p:grpSp>
          <p:nvGrpSpPr>
            <p:cNvPr id="1008" name="그룹 1008"/>
            <p:cNvGrpSpPr/>
            <p:nvPr/>
          </p:nvGrpSpPr>
          <p:grpSpPr>
            <a:xfrm>
              <a:off x="12259794" y="2433032"/>
              <a:ext cx="2776940" cy="58996"/>
              <a:chOff x="12259794" y="2433032"/>
              <a:chExt cx="2776940" cy="5899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259794" y="2433032"/>
                <a:ext cx="2776940" cy="58996"/>
              </a:xfrm>
              <a:prstGeom prst="rect">
                <a:avLst/>
              </a:prstGeom>
            </p:spPr>
          </p:pic>
        </p:grpSp>
        <p:sp>
          <p:nvSpPr>
            <p:cNvPr id="30" name="Object 30"/>
            <p:cNvSpPr txBox="1"/>
            <p:nvPr/>
          </p:nvSpPr>
          <p:spPr>
            <a:xfrm>
              <a:off x="15316630" y="2295066"/>
              <a:ext cx="471429" cy="53236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  <a:latin typeface="Pretendard" pitchFamily="34" charset="0"/>
                  <a:cs typeface="Pretendard" pitchFamily="34" charset="0"/>
                </a:rPr>
                <a:t>4P</a:t>
              </a:r>
              <a:endParaRPr lang="en-US" dirty="0"/>
            </a:p>
          </p:txBody>
        </p:sp>
      </p:grpSp>
      <p:grpSp>
        <p:nvGrpSpPr>
          <p:cNvPr id="1009" name="그룹 1009"/>
          <p:cNvGrpSpPr/>
          <p:nvPr/>
        </p:nvGrpSpPr>
        <p:grpSpPr>
          <a:xfrm>
            <a:off x="9805210" y="2812732"/>
            <a:ext cx="5911896" cy="452994"/>
            <a:chOff x="9805210" y="2812732"/>
            <a:chExt cx="5911896" cy="452994"/>
          </a:xfrm>
        </p:grpSpPr>
        <p:sp>
          <p:nvSpPr>
            <p:cNvPr id="33" name="Object 33"/>
            <p:cNvSpPr txBox="1"/>
            <p:nvPr/>
          </p:nvSpPr>
          <p:spPr>
            <a:xfrm>
              <a:off x="9805210" y="2812732"/>
              <a:ext cx="2207000" cy="6794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500" dirty="0" smtClean="0">
                  <a:solidFill>
                    <a:srgbClr val="000000"/>
                  </a:solidFill>
                  <a:latin typeface="Pretendard" pitchFamily="34" charset="0"/>
                  <a:cs typeface="Pretendard" pitchFamily="34" charset="0"/>
                </a:rPr>
                <a:t>리뉴얼 목적</a:t>
              </a:r>
              <a:endParaRPr lang="en-US" dirty="0"/>
            </a:p>
          </p:txBody>
        </p:sp>
        <p:grpSp>
          <p:nvGrpSpPr>
            <p:cNvPr id="1010" name="그룹 1010"/>
            <p:cNvGrpSpPr/>
            <p:nvPr/>
          </p:nvGrpSpPr>
          <p:grpSpPr>
            <a:xfrm>
              <a:off x="11629318" y="2997958"/>
              <a:ext cx="3438365" cy="58996"/>
              <a:chOff x="11629318" y="2997958"/>
              <a:chExt cx="3438365" cy="58996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629318" y="2997958"/>
                <a:ext cx="3438365" cy="58996"/>
              </a:xfrm>
              <a:prstGeom prst="rect">
                <a:avLst/>
              </a:prstGeom>
            </p:spPr>
          </p:pic>
        </p:grpSp>
        <p:sp>
          <p:nvSpPr>
            <p:cNvPr id="37" name="Object 37"/>
            <p:cNvSpPr txBox="1"/>
            <p:nvPr/>
          </p:nvSpPr>
          <p:spPr>
            <a:xfrm>
              <a:off x="15324249" y="2859990"/>
              <a:ext cx="471429" cy="53236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  <a:latin typeface="Pretendard" pitchFamily="34" charset="0"/>
                  <a:cs typeface="Pretendard" pitchFamily="34" charset="0"/>
                </a:rPr>
                <a:t>5P</a:t>
              </a:r>
              <a:endParaRPr lang="en-US" dirty="0"/>
            </a:p>
          </p:txBody>
        </p:sp>
      </p:grpSp>
      <p:grpSp>
        <p:nvGrpSpPr>
          <p:cNvPr id="1011" name="그룹 1011"/>
          <p:cNvGrpSpPr/>
          <p:nvPr/>
        </p:nvGrpSpPr>
        <p:grpSpPr>
          <a:xfrm>
            <a:off x="9805198" y="3415055"/>
            <a:ext cx="5952095" cy="452994"/>
            <a:chOff x="9805198" y="3415055"/>
            <a:chExt cx="5952095" cy="452994"/>
          </a:xfrm>
        </p:grpSpPr>
        <p:sp>
          <p:nvSpPr>
            <p:cNvPr id="40" name="Object 40"/>
            <p:cNvSpPr txBox="1"/>
            <p:nvPr/>
          </p:nvSpPr>
          <p:spPr>
            <a:xfrm>
              <a:off x="9805198" y="3415055"/>
              <a:ext cx="3323215" cy="6794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500" dirty="0" smtClean="0">
                  <a:solidFill>
                    <a:srgbClr val="000000"/>
                  </a:solidFill>
                  <a:latin typeface="Pretendard" pitchFamily="34" charset="0"/>
                  <a:cs typeface="Pretendard" pitchFamily="34" charset="0"/>
                </a:rPr>
                <a:t>자사콘텐츠 분석</a:t>
              </a:r>
              <a:endParaRPr lang="en-US" dirty="0"/>
            </a:p>
          </p:txBody>
        </p:sp>
        <p:grpSp>
          <p:nvGrpSpPr>
            <p:cNvPr id="1012" name="그룹 1012"/>
            <p:cNvGrpSpPr/>
            <p:nvPr/>
          </p:nvGrpSpPr>
          <p:grpSpPr>
            <a:xfrm>
              <a:off x="12181699" y="3600974"/>
              <a:ext cx="2885984" cy="58996"/>
              <a:chOff x="12181699" y="3600974"/>
              <a:chExt cx="2885984" cy="5899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81699" y="3600974"/>
                <a:ext cx="2885984" cy="58996"/>
              </a:xfrm>
              <a:prstGeom prst="rect">
                <a:avLst/>
              </a:prstGeom>
            </p:spPr>
          </p:pic>
        </p:grpSp>
        <p:sp>
          <p:nvSpPr>
            <p:cNvPr id="44" name="Object 44"/>
            <p:cNvSpPr txBox="1"/>
            <p:nvPr/>
          </p:nvSpPr>
          <p:spPr>
            <a:xfrm>
              <a:off x="15301583" y="3443628"/>
              <a:ext cx="546851" cy="53236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  <a:latin typeface="Pretendard" pitchFamily="34" charset="0"/>
                  <a:cs typeface="Pretendard" pitchFamily="34" charset="0"/>
                </a:rPr>
                <a:t>6P</a:t>
              </a:r>
              <a:endParaRPr lang="en-US" dirty="0"/>
            </a:p>
          </p:txBody>
        </p:sp>
      </p:grpSp>
      <p:grpSp>
        <p:nvGrpSpPr>
          <p:cNvPr id="1013" name="그룹 1013"/>
          <p:cNvGrpSpPr/>
          <p:nvPr/>
        </p:nvGrpSpPr>
        <p:grpSpPr>
          <a:xfrm>
            <a:off x="9802713" y="5613008"/>
            <a:ext cx="5974494" cy="452994"/>
            <a:chOff x="9802713" y="5613008"/>
            <a:chExt cx="5974494" cy="452994"/>
          </a:xfrm>
        </p:grpSpPr>
        <p:sp>
          <p:nvSpPr>
            <p:cNvPr id="47" name="Object 47"/>
            <p:cNvSpPr txBox="1"/>
            <p:nvPr/>
          </p:nvSpPr>
          <p:spPr>
            <a:xfrm>
              <a:off x="9802713" y="5613008"/>
              <a:ext cx="3437050" cy="6794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500" dirty="0" smtClean="0">
                  <a:solidFill>
                    <a:srgbClr val="000000"/>
                  </a:solidFill>
                  <a:latin typeface="Pretendard" pitchFamily="34" charset="0"/>
                  <a:cs typeface="Pretendard" pitchFamily="34" charset="0"/>
                </a:rPr>
                <a:t>사이트 이용타겟</a:t>
              </a:r>
              <a:endParaRPr lang="en-US" dirty="0"/>
            </a:p>
          </p:txBody>
        </p:sp>
        <p:grpSp>
          <p:nvGrpSpPr>
            <p:cNvPr id="1014" name="그룹 1014"/>
            <p:cNvGrpSpPr/>
            <p:nvPr/>
          </p:nvGrpSpPr>
          <p:grpSpPr>
            <a:xfrm>
              <a:off x="12094080" y="5812638"/>
              <a:ext cx="2860224" cy="58996"/>
              <a:chOff x="12094080" y="5812638"/>
              <a:chExt cx="2860224" cy="58996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094080" y="5812638"/>
                <a:ext cx="2860224" cy="58996"/>
              </a:xfrm>
              <a:prstGeom prst="rect">
                <a:avLst/>
              </a:prstGeom>
            </p:spPr>
          </p:pic>
        </p:grpSp>
        <p:sp>
          <p:nvSpPr>
            <p:cNvPr id="51" name="Object 51"/>
            <p:cNvSpPr txBox="1"/>
            <p:nvPr/>
          </p:nvSpPr>
          <p:spPr>
            <a:xfrm>
              <a:off x="15209819" y="5682428"/>
              <a:ext cx="680865" cy="53236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  <a:latin typeface="Pretendard" pitchFamily="34" charset="0"/>
                  <a:cs typeface="Pretendard" pitchFamily="34" charset="0"/>
                </a:rPr>
                <a:t>16P</a:t>
              </a:r>
              <a:endParaRPr lang="en-US" dirty="0"/>
            </a:p>
          </p:txBody>
        </p:sp>
      </p:grpSp>
      <p:grpSp>
        <p:nvGrpSpPr>
          <p:cNvPr id="1015" name="그룹 1015"/>
          <p:cNvGrpSpPr/>
          <p:nvPr/>
        </p:nvGrpSpPr>
        <p:grpSpPr>
          <a:xfrm>
            <a:off x="9832164" y="6108676"/>
            <a:ext cx="5994202" cy="452994"/>
            <a:chOff x="9832164" y="6108676"/>
            <a:chExt cx="5994202" cy="452994"/>
          </a:xfrm>
        </p:grpSpPr>
        <p:sp>
          <p:nvSpPr>
            <p:cNvPr id="54" name="Object 54"/>
            <p:cNvSpPr txBox="1"/>
            <p:nvPr/>
          </p:nvSpPr>
          <p:spPr>
            <a:xfrm>
              <a:off x="9832164" y="6108676"/>
              <a:ext cx="2028107" cy="6794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500" dirty="0" smtClean="0">
                  <a:solidFill>
                    <a:srgbClr val="000000"/>
                  </a:solidFill>
                  <a:latin typeface="Pretendard" pitchFamily="34" charset="0"/>
                  <a:cs typeface="Pretendard" pitchFamily="34" charset="0"/>
                </a:rPr>
                <a:t>페르소나</a:t>
              </a:r>
              <a:endParaRPr lang="en-US" dirty="0"/>
            </a:p>
          </p:txBody>
        </p:sp>
        <p:sp>
          <p:nvSpPr>
            <p:cNvPr id="55" name="Object 55"/>
            <p:cNvSpPr txBox="1"/>
            <p:nvPr/>
          </p:nvSpPr>
          <p:spPr>
            <a:xfrm>
              <a:off x="15302557" y="6178086"/>
              <a:ext cx="628571" cy="53236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  <a:latin typeface="Pretendard" pitchFamily="34" charset="0"/>
                  <a:cs typeface="Pretendard" pitchFamily="34" charset="0"/>
                </a:rPr>
                <a:t>17P</a:t>
              </a:r>
              <a:endParaRPr lang="en-US" dirty="0"/>
            </a:p>
          </p:txBody>
        </p:sp>
        <p:grpSp>
          <p:nvGrpSpPr>
            <p:cNvPr id="1016" name="그룹 1016"/>
            <p:cNvGrpSpPr/>
            <p:nvPr/>
          </p:nvGrpSpPr>
          <p:grpSpPr>
            <a:xfrm>
              <a:off x="11254565" y="6308296"/>
              <a:ext cx="3744428" cy="58996"/>
              <a:chOff x="11254565" y="6308296"/>
              <a:chExt cx="3744428" cy="58996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254565" y="6308296"/>
                <a:ext cx="3744428" cy="58996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9806663" y="5047406"/>
            <a:ext cx="5975457" cy="452994"/>
            <a:chOff x="9806663" y="5047406"/>
            <a:chExt cx="5975457" cy="452994"/>
          </a:xfrm>
        </p:grpSpPr>
        <p:sp>
          <p:nvSpPr>
            <p:cNvPr id="61" name="Object 61"/>
            <p:cNvSpPr txBox="1"/>
            <p:nvPr/>
          </p:nvSpPr>
          <p:spPr>
            <a:xfrm>
              <a:off x="15258310" y="5125823"/>
              <a:ext cx="628571" cy="53236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  <a:latin typeface="Pretendard" pitchFamily="34" charset="0"/>
                  <a:cs typeface="Pretendard" pitchFamily="34" charset="0"/>
                </a:rPr>
                <a:t>9P</a:t>
              </a:r>
              <a:endParaRPr lang="en-US" dirty="0"/>
            </a:p>
          </p:txBody>
        </p:sp>
        <p:sp>
          <p:nvSpPr>
            <p:cNvPr id="62" name="Object 62"/>
            <p:cNvSpPr txBox="1"/>
            <p:nvPr/>
          </p:nvSpPr>
          <p:spPr>
            <a:xfrm>
              <a:off x="9806663" y="5047406"/>
              <a:ext cx="3270450" cy="6794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500" dirty="0" smtClean="0">
                  <a:solidFill>
                    <a:srgbClr val="000000"/>
                  </a:solidFill>
                  <a:latin typeface="Pretendard" pitchFamily="34" charset="0"/>
                  <a:cs typeface="Pretendard" pitchFamily="34" charset="0"/>
                </a:rPr>
                <a:t>벤치마킹 사이트</a:t>
              </a:r>
              <a:endParaRPr lang="en-US" dirty="0"/>
            </a:p>
          </p:txBody>
        </p:sp>
        <p:grpSp>
          <p:nvGrpSpPr>
            <p:cNvPr id="1018" name="그룹 1018"/>
            <p:cNvGrpSpPr/>
            <p:nvPr/>
          </p:nvGrpSpPr>
          <p:grpSpPr>
            <a:xfrm>
              <a:off x="12080736" y="5268996"/>
              <a:ext cx="2885984" cy="58996"/>
              <a:chOff x="12080736" y="5268996"/>
              <a:chExt cx="2885984" cy="58996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080736" y="5268996"/>
                <a:ext cx="2885984" cy="58996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9805198" y="4472816"/>
            <a:ext cx="5924956" cy="443899"/>
            <a:chOff x="9805198" y="4472816"/>
            <a:chExt cx="5924956" cy="443899"/>
          </a:xfrm>
        </p:grpSpPr>
        <p:sp>
          <p:nvSpPr>
            <p:cNvPr id="68" name="Object 68"/>
            <p:cNvSpPr txBox="1"/>
            <p:nvPr/>
          </p:nvSpPr>
          <p:spPr>
            <a:xfrm>
              <a:off x="9805198" y="4472816"/>
              <a:ext cx="6078461" cy="66584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500" dirty="0" smtClean="0">
                  <a:solidFill>
                    <a:srgbClr val="000000"/>
                  </a:solidFill>
                  <a:latin typeface="Pretendard" pitchFamily="34" charset="0"/>
                  <a:cs typeface="Pretendard" pitchFamily="34" charset="0"/>
                </a:rPr>
                <a:t>브랜드 강점과 약점(SWOT)분석</a:t>
              </a:r>
              <a:endParaRPr lang="en-US" dirty="0"/>
            </a:p>
          </p:txBody>
        </p:sp>
        <p:grpSp>
          <p:nvGrpSpPr>
            <p:cNvPr id="1020" name="그룹 1020"/>
            <p:cNvGrpSpPr/>
            <p:nvPr/>
          </p:nvGrpSpPr>
          <p:grpSpPr>
            <a:xfrm>
              <a:off x="13952743" y="4694765"/>
              <a:ext cx="1026662" cy="46149"/>
              <a:chOff x="13952743" y="4694765"/>
              <a:chExt cx="1026662" cy="46149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952743" y="4694765"/>
                <a:ext cx="1026662" cy="46149"/>
              </a:xfrm>
              <a:prstGeom prst="rect">
                <a:avLst/>
              </a:prstGeom>
            </p:spPr>
          </p:pic>
        </p:grpSp>
        <p:sp>
          <p:nvSpPr>
            <p:cNvPr id="72" name="Object 72"/>
            <p:cNvSpPr txBox="1"/>
            <p:nvPr/>
          </p:nvSpPr>
          <p:spPr>
            <a:xfrm>
              <a:off x="15337297" y="4522505"/>
              <a:ext cx="471429" cy="53236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  <a:latin typeface="Pretendard" pitchFamily="34" charset="0"/>
                  <a:cs typeface="Pretendard" pitchFamily="34" charset="0"/>
                </a:rPr>
                <a:t>8P</a:t>
              </a:r>
              <a:endParaRPr lang="en-US" dirty="0"/>
            </a:p>
          </p:txBody>
        </p:sp>
      </p:grpSp>
      <p:grpSp>
        <p:nvGrpSpPr>
          <p:cNvPr id="1021" name="그룹 1021"/>
          <p:cNvGrpSpPr/>
          <p:nvPr/>
        </p:nvGrpSpPr>
        <p:grpSpPr>
          <a:xfrm>
            <a:off x="9768568" y="3963862"/>
            <a:ext cx="5956348" cy="452994"/>
            <a:chOff x="9768568" y="3963862"/>
            <a:chExt cx="5956348" cy="452994"/>
          </a:xfrm>
        </p:grpSpPr>
        <p:sp>
          <p:nvSpPr>
            <p:cNvPr id="75" name="Object 75"/>
            <p:cNvSpPr txBox="1"/>
            <p:nvPr/>
          </p:nvSpPr>
          <p:spPr>
            <a:xfrm>
              <a:off x="9768568" y="3963862"/>
              <a:ext cx="3767389" cy="6794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500" dirty="0" smtClean="0">
                  <a:solidFill>
                    <a:srgbClr val="000000"/>
                  </a:solidFill>
                  <a:latin typeface="Pretendard" pitchFamily="34" charset="0"/>
                  <a:cs typeface="Pretendard" pitchFamily="34" charset="0"/>
                </a:rPr>
                <a:t>경쟁사콘텐츠 분석</a:t>
              </a:r>
              <a:endParaRPr lang="en-US" dirty="0"/>
            </a:p>
          </p:txBody>
        </p:sp>
        <p:sp>
          <p:nvSpPr>
            <p:cNvPr id="76" name="Object 76"/>
            <p:cNvSpPr txBox="1"/>
            <p:nvPr/>
          </p:nvSpPr>
          <p:spPr>
            <a:xfrm>
              <a:off x="15332059" y="4020657"/>
              <a:ext cx="471429" cy="53236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  <a:latin typeface="Pretendard" pitchFamily="34" charset="0"/>
                  <a:cs typeface="Pretendard" pitchFamily="34" charset="0"/>
                </a:rPr>
                <a:t>7P</a:t>
              </a:r>
              <a:endParaRPr lang="en-US" dirty="0"/>
            </a:p>
          </p:txBody>
        </p:sp>
        <p:grpSp>
          <p:nvGrpSpPr>
            <p:cNvPr id="1022" name="그룹 1022"/>
            <p:cNvGrpSpPr/>
            <p:nvPr/>
          </p:nvGrpSpPr>
          <p:grpSpPr>
            <a:xfrm>
              <a:off x="12227413" y="4170498"/>
              <a:ext cx="2885984" cy="58996"/>
              <a:chOff x="12227413" y="4170498"/>
              <a:chExt cx="2885984" cy="58996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227413" y="4170498"/>
                <a:ext cx="2885984" cy="58996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9790095" y="7252952"/>
            <a:ext cx="5998176" cy="452994"/>
            <a:chOff x="9790095" y="7252952"/>
            <a:chExt cx="5998176" cy="452994"/>
          </a:xfrm>
        </p:grpSpPr>
        <p:sp>
          <p:nvSpPr>
            <p:cNvPr id="82" name="Object 82"/>
            <p:cNvSpPr txBox="1"/>
            <p:nvPr/>
          </p:nvSpPr>
          <p:spPr>
            <a:xfrm>
              <a:off x="9790095" y="7252952"/>
              <a:ext cx="3556537" cy="6794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500" dirty="0" smtClean="0">
                  <a:solidFill>
                    <a:srgbClr val="000000"/>
                  </a:solidFill>
                  <a:latin typeface="Pretendard" pitchFamily="34" charset="0"/>
                  <a:cs typeface="Pretendard" pitchFamily="34" charset="0"/>
                </a:rPr>
                <a:t>디자인컨셉</a:t>
              </a:r>
              <a:endParaRPr lang="en-US" dirty="0"/>
            </a:p>
          </p:txBody>
        </p:sp>
        <p:grpSp>
          <p:nvGrpSpPr>
            <p:cNvPr id="1024" name="그룹 1024"/>
            <p:cNvGrpSpPr/>
            <p:nvPr/>
          </p:nvGrpSpPr>
          <p:grpSpPr>
            <a:xfrm>
              <a:off x="11387540" y="7436804"/>
              <a:ext cx="3618320" cy="58996"/>
              <a:chOff x="11387540" y="7436804"/>
              <a:chExt cx="3618320" cy="58996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387540" y="7436804"/>
                <a:ext cx="3618320" cy="58996"/>
              </a:xfrm>
              <a:prstGeom prst="rect">
                <a:avLst/>
              </a:prstGeom>
            </p:spPr>
          </p:pic>
        </p:grpSp>
        <p:sp>
          <p:nvSpPr>
            <p:cNvPr id="86" name="Object 86"/>
            <p:cNvSpPr txBox="1"/>
            <p:nvPr/>
          </p:nvSpPr>
          <p:spPr>
            <a:xfrm>
              <a:off x="15230432" y="7298838"/>
              <a:ext cx="669407" cy="53236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  <a:latin typeface="Pretendard" pitchFamily="34" charset="0"/>
                  <a:cs typeface="Pretendard" pitchFamily="34" charset="0"/>
                </a:rPr>
                <a:t>19P</a:t>
              </a:r>
              <a:endParaRPr lang="en-US" dirty="0"/>
            </a:p>
          </p:txBody>
        </p:sp>
      </p:grpSp>
      <p:grpSp>
        <p:nvGrpSpPr>
          <p:cNvPr id="1025" name="그룹 1025"/>
          <p:cNvGrpSpPr/>
          <p:nvPr/>
        </p:nvGrpSpPr>
        <p:grpSpPr>
          <a:xfrm>
            <a:off x="9790095" y="7807667"/>
            <a:ext cx="5998176" cy="452994"/>
            <a:chOff x="9790095" y="7807667"/>
            <a:chExt cx="5998176" cy="452994"/>
          </a:xfrm>
        </p:grpSpPr>
        <p:sp>
          <p:nvSpPr>
            <p:cNvPr id="89" name="Object 89"/>
            <p:cNvSpPr txBox="1"/>
            <p:nvPr/>
          </p:nvSpPr>
          <p:spPr>
            <a:xfrm>
              <a:off x="9790095" y="7807667"/>
              <a:ext cx="3556537" cy="6794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500" dirty="0" smtClean="0">
                  <a:solidFill>
                    <a:srgbClr val="000000"/>
                  </a:solidFill>
                  <a:latin typeface="Pretendard" pitchFamily="34" charset="0"/>
                  <a:cs typeface="Pretendard" pitchFamily="34" charset="0"/>
                </a:rPr>
                <a:t>사이트맵</a:t>
              </a:r>
              <a:endParaRPr lang="en-US" dirty="0"/>
            </a:p>
          </p:txBody>
        </p:sp>
        <p:grpSp>
          <p:nvGrpSpPr>
            <p:cNvPr id="1026" name="그룹 1026"/>
            <p:cNvGrpSpPr/>
            <p:nvPr/>
          </p:nvGrpSpPr>
          <p:grpSpPr>
            <a:xfrm>
              <a:off x="11358242" y="7992203"/>
              <a:ext cx="3663381" cy="58996"/>
              <a:chOff x="11358242" y="7992203"/>
              <a:chExt cx="3663381" cy="58996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358242" y="7992203"/>
                <a:ext cx="3663381" cy="58996"/>
              </a:xfrm>
              <a:prstGeom prst="rect">
                <a:avLst/>
              </a:prstGeom>
            </p:spPr>
          </p:pic>
        </p:grpSp>
        <p:sp>
          <p:nvSpPr>
            <p:cNvPr id="93" name="Object 93"/>
            <p:cNvSpPr txBox="1"/>
            <p:nvPr/>
          </p:nvSpPr>
          <p:spPr>
            <a:xfrm>
              <a:off x="15230432" y="7854238"/>
              <a:ext cx="669407" cy="53236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  <a:latin typeface="Pretendard" pitchFamily="34" charset="0"/>
                  <a:cs typeface="Pretendard" pitchFamily="34" charset="0"/>
                </a:rPr>
                <a:t>21P</a:t>
              </a:r>
              <a:endParaRPr lang="en-US" dirty="0"/>
            </a:p>
          </p:txBody>
        </p:sp>
      </p:grpSp>
      <p:grpSp>
        <p:nvGrpSpPr>
          <p:cNvPr id="1027" name="그룹 1027"/>
          <p:cNvGrpSpPr/>
          <p:nvPr/>
        </p:nvGrpSpPr>
        <p:grpSpPr>
          <a:xfrm>
            <a:off x="9790095" y="8371905"/>
            <a:ext cx="6015758" cy="452994"/>
            <a:chOff x="9790095" y="8371905"/>
            <a:chExt cx="6015758" cy="452994"/>
          </a:xfrm>
        </p:grpSpPr>
        <p:sp>
          <p:nvSpPr>
            <p:cNvPr id="96" name="Object 96"/>
            <p:cNvSpPr txBox="1"/>
            <p:nvPr/>
          </p:nvSpPr>
          <p:spPr>
            <a:xfrm>
              <a:off x="9790095" y="8371905"/>
              <a:ext cx="3110885" cy="6794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500" dirty="0" smtClean="0">
                  <a:solidFill>
                    <a:srgbClr val="000000"/>
                  </a:solidFill>
                  <a:latin typeface="Pretendard" pitchFamily="34" charset="0"/>
                  <a:cs typeface="Pretendard" pitchFamily="34" charset="0"/>
                </a:rPr>
                <a:t>아이디어 스케치</a:t>
              </a:r>
              <a:endParaRPr lang="en-US" dirty="0"/>
            </a:p>
          </p:txBody>
        </p:sp>
        <p:grpSp>
          <p:nvGrpSpPr>
            <p:cNvPr id="1028" name="그룹 1028"/>
            <p:cNvGrpSpPr/>
            <p:nvPr/>
          </p:nvGrpSpPr>
          <p:grpSpPr>
            <a:xfrm>
              <a:off x="12176844" y="8557129"/>
              <a:ext cx="2875727" cy="58996"/>
              <a:chOff x="12176844" y="8557129"/>
              <a:chExt cx="2875727" cy="58996"/>
            </a:xfrm>
          </p:grpSpPr>
          <p:pic>
            <p:nvPicPr>
              <p:cNvPr id="98" name="Object 9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176844" y="8557129"/>
                <a:ext cx="2875727" cy="58996"/>
              </a:xfrm>
              <a:prstGeom prst="rect">
                <a:avLst/>
              </a:prstGeom>
            </p:spPr>
          </p:pic>
        </p:grpSp>
        <p:sp>
          <p:nvSpPr>
            <p:cNvPr id="100" name="Object 100"/>
            <p:cNvSpPr txBox="1"/>
            <p:nvPr/>
          </p:nvSpPr>
          <p:spPr>
            <a:xfrm>
              <a:off x="15235560" y="8419162"/>
              <a:ext cx="684352" cy="53236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  <a:latin typeface="Pretendard" pitchFamily="34" charset="0"/>
                  <a:cs typeface="Pretendard" pitchFamily="34" charset="0"/>
                </a:rPr>
                <a:t>22P</a:t>
              </a:r>
              <a:endParaRPr lang="en-US" dirty="0"/>
            </a:p>
          </p:txBody>
        </p:sp>
      </p:grpSp>
      <p:grpSp>
        <p:nvGrpSpPr>
          <p:cNvPr id="1029" name="그룹 1029"/>
          <p:cNvGrpSpPr/>
          <p:nvPr/>
        </p:nvGrpSpPr>
        <p:grpSpPr>
          <a:xfrm>
            <a:off x="9790095" y="8974229"/>
            <a:ext cx="6037004" cy="812044"/>
            <a:chOff x="9790095" y="8974229"/>
            <a:chExt cx="6037004" cy="812044"/>
          </a:xfrm>
        </p:grpSpPr>
        <p:sp>
          <p:nvSpPr>
            <p:cNvPr id="103" name="Object 103"/>
            <p:cNvSpPr txBox="1"/>
            <p:nvPr/>
          </p:nvSpPr>
          <p:spPr>
            <a:xfrm>
              <a:off x="9790095" y="8974229"/>
              <a:ext cx="3323215" cy="6794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500" dirty="0" smtClean="0">
                  <a:solidFill>
                    <a:srgbClr val="000000"/>
                  </a:solidFill>
                  <a:latin typeface="Pretendard" pitchFamily="34" charset="0"/>
                  <a:cs typeface="Pretendard" pitchFamily="34" charset="0"/>
                </a:rPr>
                <a:t>와이어 프레임</a:t>
              </a:r>
              <a:endParaRPr lang="en-US" dirty="0"/>
            </a:p>
          </p:txBody>
        </p:sp>
        <p:grpSp>
          <p:nvGrpSpPr>
            <p:cNvPr id="1030" name="그룹 1030"/>
            <p:cNvGrpSpPr/>
            <p:nvPr/>
          </p:nvGrpSpPr>
          <p:grpSpPr>
            <a:xfrm>
              <a:off x="11864018" y="9160145"/>
              <a:ext cx="3188553" cy="58996"/>
              <a:chOff x="11864018" y="9160145"/>
              <a:chExt cx="3188553" cy="5899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864018" y="9160145"/>
                <a:ext cx="3188553" cy="58996"/>
              </a:xfrm>
              <a:prstGeom prst="rect">
                <a:avLst/>
              </a:prstGeom>
            </p:spPr>
          </p:pic>
        </p:grpSp>
        <p:sp>
          <p:nvSpPr>
            <p:cNvPr id="107" name="Object 107"/>
            <p:cNvSpPr txBox="1"/>
            <p:nvPr/>
          </p:nvSpPr>
          <p:spPr>
            <a:xfrm>
              <a:off x="15240368" y="9002800"/>
              <a:ext cx="704077" cy="11752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  <a:latin typeface="Pretendard" pitchFamily="34" charset="0"/>
                  <a:cs typeface="Pretendard" pitchFamily="34" charset="0"/>
                </a:rPr>
                <a:t>23P</a:t>
              </a:r>
              <a:endParaRPr lang="en-US" dirty="0"/>
            </a:p>
          </p:txBody>
        </p:sp>
      </p:grpSp>
      <p:grpSp>
        <p:nvGrpSpPr>
          <p:cNvPr id="1031" name="그룹 1031"/>
          <p:cNvGrpSpPr/>
          <p:nvPr/>
        </p:nvGrpSpPr>
        <p:grpSpPr>
          <a:xfrm>
            <a:off x="9753429" y="9484933"/>
            <a:ext cx="6057553" cy="452994"/>
            <a:chOff x="9753429" y="9484933"/>
            <a:chExt cx="6057553" cy="452994"/>
          </a:xfrm>
        </p:grpSpPr>
        <p:sp>
          <p:nvSpPr>
            <p:cNvPr id="110" name="Object 110"/>
            <p:cNvSpPr txBox="1"/>
            <p:nvPr/>
          </p:nvSpPr>
          <p:spPr>
            <a:xfrm>
              <a:off x="9753429" y="9484933"/>
              <a:ext cx="3767389" cy="6794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500" dirty="0" smtClean="0">
                  <a:solidFill>
                    <a:srgbClr val="000000"/>
                  </a:solidFill>
                  <a:latin typeface="Pretendard" pitchFamily="34" charset="0"/>
                  <a:cs typeface="Pretendard" pitchFamily="34" charset="0"/>
                </a:rPr>
                <a:t>페르소나</a:t>
              </a:r>
              <a:endParaRPr lang="en-US" dirty="0"/>
            </a:p>
          </p:txBody>
        </p:sp>
        <p:sp>
          <p:nvSpPr>
            <p:cNvPr id="111" name="Object 111"/>
            <p:cNvSpPr txBox="1"/>
            <p:nvPr/>
          </p:nvSpPr>
          <p:spPr>
            <a:xfrm>
              <a:off x="15196421" y="9541714"/>
              <a:ext cx="737473" cy="53236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  <a:latin typeface="Pretendard" pitchFamily="34" charset="0"/>
                  <a:cs typeface="Pretendard" pitchFamily="34" charset="0"/>
                </a:rPr>
                <a:t>28P</a:t>
              </a:r>
              <a:endParaRPr lang="en-US" dirty="0"/>
            </a:p>
          </p:txBody>
        </p:sp>
        <p:grpSp>
          <p:nvGrpSpPr>
            <p:cNvPr id="1032" name="그룹 1032"/>
            <p:cNvGrpSpPr/>
            <p:nvPr/>
          </p:nvGrpSpPr>
          <p:grpSpPr>
            <a:xfrm>
              <a:off x="11287912" y="9691574"/>
              <a:ext cx="3810373" cy="58996"/>
              <a:chOff x="11287912" y="9691574"/>
              <a:chExt cx="3810373" cy="58996"/>
            </a:xfrm>
          </p:grpSpPr>
          <p:pic>
            <p:nvPicPr>
              <p:cNvPr id="113" name="Object 11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1287912" y="9691574"/>
                <a:ext cx="3810373" cy="5899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11044" y="2007678"/>
            <a:ext cx="14246933" cy="5342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차봇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5873799" y="6030643"/>
            <a:ext cx="3422106" cy="8582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잘못된 언어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7174175" y="9509686"/>
            <a:ext cx="620095" cy="3992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19P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147301" y="992974"/>
            <a:ext cx="4595640" cy="8397502"/>
            <a:chOff x="-147301" y="992974"/>
            <a:chExt cx="4595640" cy="83975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301" y="992974"/>
              <a:ext cx="4595640" cy="839750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08046" y="9728821"/>
            <a:ext cx="4047301" cy="5279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team</a:t>
            </a:r>
            <a:r>
              <a:rPr lang="en-US" sz="2000" dirty="0" smtClean="0">
                <a:solidFill>
                  <a:srgbClr val="000000"/>
                </a:solidFill>
                <a:latin typeface="Pretendard SemiBold" pitchFamily="34" charset="0"/>
                <a:cs typeface="Pretendard SemiBold" pitchFamily="34" charset="0"/>
              </a:rPr>
              <a:t> projectㅣ앱 개발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9500" y="408098"/>
            <a:ext cx="2388886" cy="95238"/>
            <a:chOff x="19500" y="408098"/>
            <a:chExt cx="2388886" cy="952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9500" y="408098"/>
              <a:ext cx="2388886" cy="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9446" y="303696"/>
            <a:ext cx="16286822" cy="304041"/>
            <a:chOff x="999446" y="303696"/>
            <a:chExt cx="16286822" cy="30404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99446" y="303696"/>
              <a:ext cx="16286822" cy="304041"/>
              <a:chOff x="999446" y="303696"/>
              <a:chExt cx="16286822" cy="304041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023980" y="555973"/>
                <a:ext cx="16222743" cy="51765"/>
                <a:chOff x="1023980" y="555973"/>
                <a:chExt cx="16222743" cy="51765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023980" y="555973"/>
                  <a:ext cx="16222743" cy="51765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880139" y="423003"/>
                <a:ext cx="287682" cy="49068"/>
                <a:chOff x="880139" y="423003"/>
                <a:chExt cx="287682" cy="49068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5400000">
                  <a:off x="880139" y="423003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4791211" y="423003"/>
                <a:ext cx="287682" cy="49068"/>
                <a:chOff x="4791211" y="423003"/>
                <a:chExt cx="287682" cy="49068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5400000">
                  <a:off x="4791211" y="423003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7117893" y="423003"/>
                <a:ext cx="287682" cy="49068"/>
                <a:chOff x="17117893" y="423003"/>
                <a:chExt cx="287682" cy="49068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5400000">
                  <a:off x="17117893" y="423003"/>
                  <a:ext cx="287682" cy="49068"/>
                </a:xfrm>
                <a:prstGeom prst="rect">
                  <a:avLst/>
                </a:prstGeom>
              </p:spPr>
            </p:pic>
          </p:grpSp>
        </p:grpSp>
        <p:sp>
          <p:nvSpPr>
            <p:cNvPr id="27" name="Object 27"/>
            <p:cNvSpPr txBox="1"/>
            <p:nvPr/>
          </p:nvSpPr>
          <p:spPr>
            <a:xfrm>
              <a:off x="1179634" y="303697"/>
              <a:ext cx="4867759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TEAM PROJECT</a:t>
              </a:r>
              <a:endParaRPr lang="en-US" dirty="0"/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5064119" y="303697"/>
              <a:ext cx="4867759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BRAND &amp; SITE ANALYSIS</a:t>
              </a:r>
              <a:endParaRPr lang="en-US" dirty="0"/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14129571" y="303697"/>
              <a:ext cx="2966161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APP DEVELOPMENT</a:t>
              </a:r>
              <a:endParaRPr lang="en-US" dirty="0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411044" y="2007678"/>
            <a:ext cx="14246933" cy="5342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차봇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9043820" y="6096979"/>
            <a:ext cx="981203" cy="1084932"/>
            <a:chOff x="9043820" y="6096979"/>
            <a:chExt cx="981203" cy="108493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43820" y="6096979"/>
              <a:ext cx="981203" cy="1084932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774548" y="1747990"/>
            <a:ext cx="5674044" cy="23863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 smtClean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DESIGN</a:t>
            </a:r>
          </a:p>
          <a:p>
            <a:r>
              <a:rPr lang="en-US" sz="5000" dirty="0" smtClean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CONCEPT</a:t>
            </a:r>
            <a:endParaRPr lang="en-US" dirty="0"/>
          </a:p>
        </p:txBody>
      </p:sp>
      <p:sp>
        <p:nvSpPr>
          <p:cNvPr id="36" name="Object 36"/>
          <p:cNvSpPr txBox="1"/>
          <p:nvPr/>
        </p:nvSpPr>
        <p:spPr>
          <a:xfrm>
            <a:off x="98357" y="1211058"/>
            <a:ext cx="1000000" cy="132796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000" kern="0" spc="-100" dirty="0" smtClean="0">
                <a:solidFill>
                  <a:srgbClr val="D2E1FF"/>
                </a:solidFill>
                <a:latin typeface="Open Sans Light" pitchFamily="34" charset="0"/>
                <a:cs typeface="Open Sans Light" pitchFamily="34" charset="0"/>
              </a:rPr>
              <a:t>01</a:t>
            </a:r>
            <a:endParaRPr lang="en-US" dirty="0"/>
          </a:p>
        </p:txBody>
      </p:sp>
      <p:sp>
        <p:nvSpPr>
          <p:cNvPr id="37" name="Object 37"/>
          <p:cNvSpPr txBox="1"/>
          <p:nvPr/>
        </p:nvSpPr>
        <p:spPr>
          <a:xfrm>
            <a:off x="4822305" y="1811125"/>
            <a:ext cx="5674044" cy="13239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dirty="0" smtClean="0">
                <a:solidFill>
                  <a:srgbClr val="79A5ED"/>
                </a:solidFill>
                <a:latin typeface="esamanru OTF Bold" pitchFamily="34" charset="0"/>
                <a:cs typeface="esamanru OTF Bold" pitchFamily="34" charset="0"/>
              </a:rPr>
              <a:t>- MOOD</a:t>
            </a:r>
            <a:r>
              <a:rPr lang="en-US" sz="5000" dirty="0" smtClean="0">
                <a:solidFill>
                  <a:srgbClr val="79A5ED"/>
                </a:solidFill>
                <a:latin typeface="esamanru OTF Bold" pitchFamily="34" charset="0"/>
                <a:cs typeface="esamanru OTF Bold" pitchFamily="34" charset="0"/>
              </a:rPr>
              <a:t> </a:t>
            </a:r>
          </a:p>
          <a:p>
            <a:endParaRPr lang="en-US" dirty="0"/>
          </a:p>
        </p:txBody>
      </p:sp>
      <p:sp>
        <p:nvSpPr>
          <p:cNvPr id="38" name="Object 38"/>
          <p:cNvSpPr txBox="1"/>
          <p:nvPr/>
        </p:nvSpPr>
        <p:spPr>
          <a:xfrm>
            <a:off x="7255952" y="6316733"/>
            <a:ext cx="11973975" cy="20899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3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전체적인 분위기는 귀엽고 편안함과 친숙함을 모토로 하고,</a:t>
            </a:r>
          </a:p>
          <a:p>
            <a:r>
              <a:rPr lang="en-US" sz="23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사용자에 명확한 정보를 제공할 수 있도록 편리성을 추구하며,</a:t>
            </a:r>
          </a:p>
          <a:p>
            <a:r>
              <a:rPr lang="en-US" sz="23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가독성을 높여 이용자의 어려움을 최소화함.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12935557" y="3156118"/>
            <a:ext cx="4155380" cy="2535784"/>
            <a:chOff x="12935557" y="3156118"/>
            <a:chExt cx="4155380" cy="253578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35557" y="3156118"/>
              <a:ext cx="4155380" cy="253578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822305" y="3156118"/>
            <a:ext cx="4104643" cy="2535784"/>
            <a:chOff x="4822305" y="3156118"/>
            <a:chExt cx="4104643" cy="253578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22305" y="3156118"/>
              <a:ext cx="4104643" cy="253578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246009" y="3156118"/>
            <a:ext cx="3381045" cy="2535784"/>
            <a:chOff x="9246009" y="3156118"/>
            <a:chExt cx="3381045" cy="253578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46009" y="3156118"/>
              <a:ext cx="3381045" cy="25357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07892" y="1204229"/>
            <a:ext cx="14246933" cy="5342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차봇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5770647" y="5227194"/>
            <a:ext cx="3422106" cy="8582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잘못된 언어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7218937" y="9509686"/>
            <a:ext cx="620095" cy="3992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20P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147301" y="992974"/>
            <a:ext cx="4595640" cy="8397502"/>
            <a:chOff x="-147301" y="992974"/>
            <a:chExt cx="4595640" cy="83975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301" y="992974"/>
              <a:ext cx="4595640" cy="839750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08046" y="9728821"/>
            <a:ext cx="4047301" cy="5279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team</a:t>
            </a:r>
            <a:r>
              <a:rPr lang="en-US" sz="2000" dirty="0" smtClean="0">
                <a:solidFill>
                  <a:srgbClr val="000000"/>
                </a:solidFill>
                <a:latin typeface="Pretendard SemiBold" pitchFamily="34" charset="0"/>
                <a:cs typeface="Pretendard SemiBold" pitchFamily="34" charset="0"/>
              </a:rPr>
              <a:t> projectㅣ앱 개발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9500" y="408098"/>
            <a:ext cx="2388886" cy="95238"/>
            <a:chOff x="19500" y="408098"/>
            <a:chExt cx="2388886" cy="952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9500" y="408098"/>
              <a:ext cx="2388886" cy="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9446" y="303696"/>
            <a:ext cx="16286822" cy="304041"/>
            <a:chOff x="999446" y="303696"/>
            <a:chExt cx="16286822" cy="30404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99446" y="303696"/>
              <a:ext cx="16286822" cy="304041"/>
              <a:chOff x="999446" y="303696"/>
              <a:chExt cx="16286822" cy="304041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023980" y="555973"/>
                <a:ext cx="16222743" cy="51765"/>
                <a:chOff x="1023980" y="555973"/>
                <a:chExt cx="16222743" cy="51765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023980" y="555973"/>
                  <a:ext cx="16222743" cy="51765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880139" y="423003"/>
                <a:ext cx="287682" cy="49068"/>
                <a:chOff x="880139" y="423003"/>
                <a:chExt cx="287682" cy="49068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5400000">
                  <a:off x="880139" y="423003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4791211" y="423003"/>
                <a:ext cx="287682" cy="49068"/>
                <a:chOff x="4791211" y="423003"/>
                <a:chExt cx="287682" cy="49068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5400000">
                  <a:off x="4791211" y="423003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7117893" y="423003"/>
                <a:ext cx="287682" cy="49068"/>
                <a:chOff x="17117893" y="423003"/>
                <a:chExt cx="287682" cy="49068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5400000">
                  <a:off x="17117893" y="423003"/>
                  <a:ext cx="287682" cy="49068"/>
                </a:xfrm>
                <a:prstGeom prst="rect">
                  <a:avLst/>
                </a:prstGeom>
              </p:spPr>
            </p:pic>
          </p:grpSp>
        </p:grpSp>
        <p:sp>
          <p:nvSpPr>
            <p:cNvPr id="27" name="Object 27"/>
            <p:cNvSpPr txBox="1"/>
            <p:nvPr/>
          </p:nvSpPr>
          <p:spPr>
            <a:xfrm>
              <a:off x="1179634" y="303697"/>
              <a:ext cx="4867759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TEAM PROJECT</a:t>
              </a:r>
              <a:endParaRPr lang="en-US" dirty="0"/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5064119" y="303697"/>
              <a:ext cx="4867759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BRAND &amp; SITE ANALYSIS</a:t>
              </a:r>
              <a:endParaRPr lang="en-US" dirty="0"/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14129571" y="303697"/>
              <a:ext cx="2966161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APP DEVELOPMENT</a:t>
              </a:r>
              <a:endParaRPr lang="en-US" dirty="0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307892" y="1204229"/>
            <a:ext cx="14246933" cy="5342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차봇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8940668" y="5293530"/>
            <a:ext cx="981203" cy="1084932"/>
            <a:chOff x="8940668" y="5293530"/>
            <a:chExt cx="981203" cy="108493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40668" y="5293530"/>
              <a:ext cx="981203" cy="1084932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774548" y="1747990"/>
            <a:ext cx="5674044" cy="23863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 smtClean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DESIGN</a:t>
            </a:r>
          </a:p>
          <a:p>
            <a:r>
              <a:rPr lang="en-US" sz="5000" dirty="0" smtClean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CONCEPT</a:t>
            </a:r>
            <a:endParaRPr lang="en-US" dirty="0"/>
          </a:p>
        </p:txBody>
      </p:sp>
      <p:sp>
        <p:nvSpPr>
          <p:cNvPr id="36" name="Object 36"/>
          <p:cNvSpPr txBox="1"/>
          <p:nvPr/>
        </p:nvSpPr>
        <p:spPr>
          <a:xfrm>
            <a:off x="98357" y="1211058"/>
            <a:ext cx="1000000" cy="132796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000" kern="0" spc="-100" dirty="0" smtClean="0">
                <a:solidFill>
                  <a:srgbClr val="D2E1FF"/>
                </a:solidFill>
                <a:latin typeface="Open Sans Light" pitchFamily="34" charset="0"/>
                <a:cs typeface="Open Sans Light" pitchFamily="34" charset="0"/>
              </a:rPr>
              <a:t>01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9142857" y="1807836"/>
            <a:ext cx="8060975" cy="2162127"/>
            <a:chOff x="9142857" y="1807836"/>
            <a:chExt cx="8060975" cy="216212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1807836"/>
              <a:ext cx="8060975" cy="2162127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9756086" y="4123601"/>
            <a:ext cx="11171620" cy="18380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시원하고 상쾌한 느낌을 주는 파란색 계열은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신뢰와 안정감을 주기 때문에 메인, 서브, 강조 컬러로 선택함.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텍스트는 눈이 아프지 않게 가독성을 위해서 차분한 색상 2컬러를 선택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4883541" y="1839227"/>
            <a:ext cx="2618047" cy="2222040"/>
            <a:chOff x="4883541" y="1839227"/>
            <a:chExt cx="2618047" cy="222204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83541" y="1839227"/>
              <a:ext cx="2618047" cy="2222040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4719149" y="1007674"/>
            <a:ext cx="5674044" cy="13239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dirty="0" smtClean="0">
                <a:solidFill>
                  <a:srgbClr val="79A5ED"/>
                </a:solidFill>
                <a:latin typeface="esamanru OTF Bold" pitchFamily="34" charset="0"/>
                <a:cs typeface="esamanru OTF Bold" pitchFamily="34" charset="0"/>
              </a:rPr>
              <a:t>- SIMBOL</a:t>
            </a:r>
            <a:r>
              <a:rPr lang="en-US" sz="5000" dirty="0" smtClean="0">
                <a:solidFill>
                  <a:srgbClr val="79A5ED"/>
                </a:solidFill>
                <a:latin typeface="esamanru OTF Bold" pitchFamily="34" charset="0"/>
                <a:cs typeface="esamanru OTF Bold" pitchFamily="34" charset="0"/>
              </a:rPr>
              <a:t> </a:t>
            </a:r>
          </a:p>
          <a:p>
            <a:endParaRPr lang="en-US" dirty="0"/>
          </a:p>
        </p:txBody>
      </p:sp>
      <p:sp>
        <p:nvSpPr>
          <p:cNvPr id="45" name="Object 45"/>
          <p:cNvSpPr txBox="1"/>
          <p:nvPr/>
        </p:nvSpPr>
        <p:spPr>
          <a:xfrm>
            <a:off x="11161712" y="998150"/>
            <a:ext cx="5674044" cy="13239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dirty="0" smtClean="0">
                <a:solidFill>
                  <a:srgbClr val="79A5ED"/>
                </a:solidFill>
                <a:latin typeface="esamanru OTF Bold" pitchFamily="34" charset="0"/>
                <a:cs typeface="esamanru OTF Bold" pitchFamily="34" charset="0"/>
              </a:rPr>
              <a:t>- COLOR</a:t>
            </a:r>
            <a:r>
              <a:rPr lang="en-US" sz="5000" dirty="0" smtClean="0">
                <a:solidFill>
                  <a:srgbClr val="79A5ED"/>
                </a:solidFill>
                <a:latin typeface="esamanru OTF Bold" pitchFamily="34" charset="0"/>
                <a:cs typeface="esamanru OTF Bold" pitchFamily="34" charset="0"/>
              </a:rPr>
              <a:t> </a:t>
            </a:r>
          </a:p>
          <a:p>
            <a:endParaRPr lang="en-US" dirty="0"/>
          </a:p>
        </p:txBody>
      </p:sp>
      <p:sp>
        <p:nvSpPr>
          <p:cNvPr id="46" name="Object 46"/>
          <p:cNvSpPr txBox="1"/>
          <p:nvPr/>
        </p:nvSpPr>
        <p:spPr>
          <a:xfrm>
            <a:off x="4621629" y="6137010"/>
            <a:ext cx="5674044" cy="13239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dirty="0" smtClean="0">
                <a:solidFill>
                  <a:srgbClr val="79A5ED"/>
                </a:solidFill>
                <a:latin typeface="esamanru OTF Bold" pitchFamily="34" charset="0"/>
                <a:cs typeface="esamanru OTF Bold" pitchFamily="34" charset="0"/>
              </a:rPr>
              <a:t>- FONT</a:t>
            </a:r>
            <a:r>
              <a:rPr lang="en-US" sz="5000" dirty="0" smtClean="0">
                <a:solidFill>
                  <a:srgbClr val="79A5ED"/>
                </a:solidFill>
                <a:latin typeface="esamanru OTF Bold" pitchFamily="34" charset="0"/>
                <a:cs typeface="esamanru OTF Bold" pitchFamily="34" charset="0"/>
              </a:rPr>
              <a:t> </a:t>
            </a:r>
          </a:p>
          <a:p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9756086" y="6378462"/>
            <a:ext cx="5587071" cy="3352242"/>
            <a:chOff x="9756086" y="6378462"/>
            <a:chExt cx="5587071" cy="335224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56086" y="6378462"/>
              <a:ext cx="5587071" cy="3352242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4686019" y="4123600"/>
            <a:ext cx="6685261" cy="18380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주차돼지는 주차 해도 되지, 해도 된다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라는 뜻을 은유적으로 표현한 것으로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이름에 맞춰서 탄생한 귀여운 돼지캐릭터!</a:t>
            </a:r>
            <a:endParaRPr lang="en-US" dirty="0"/>
          </a:p>
        </p:txBody>
      </p:sp>
      <p:sp>
        <p:nvSpPr>
          <p:cNvPr id="51" name="Object 51"/>
          <p:cNvSpPr txBox="1"/>
          <p:nvPr/>
        </p:nvSpPr>
        <p:spPr>
          <a:xfrm>
            <a:off x="4678105" y="7114876"/>
            <a:ext cx="7286893" cy="31237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나눔바른고딕</a:t>
            </a:r>
          </a:p>
          <a:p>
            <a:endParaRPr lang="en-US" sz="2000" b="1" dirty="0" smtClean="0">
              <a:solidFill>
                <a:srgbClr val="000000"/>
              </a:solidFill>
              <a:latin typeface="Noto Sans CJK KR Regular" pitchFamily="34" charset="0"/>
              <a:cs typeface="Noto Sans CJK KR Regular" pitchFamily="34" charset="0"/>
            </a:endParaRPr>
          </a:p>
          <a:p>
            <a:endParaRPr lang="en-US" sz="2000" b="1" dirty="0" smtClean="0">
              <a:solidFill>
                <a:srgbClr val="000000"/>
              </a:solidFill>
              <a:latin typeface="Noto Sans CJK KR Regular" pitchFamily="34" charset="0"/>
              <a:cs typeface="Noto Sans CJK KR Regular" pitchFamily="34" charset="0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모바일에 최적화 되어 제작된 정통 고딕폰트로 돌출형태나 곡선이 없어서 작은 화면에서도 </a:t>
            </a:r>
          </a:p>
          <a:p>
            <a:endParaRPr lang="en-US" sz="2000" dirty="0" smtClean="0">
              <a:solidFill>
                <a:srgbClr val="000000"/>
              </a:solidFill>
              <a:latin typeface="Noto Sans CJK KR Regular" pitchFamily="34" charset="0"/>
              <a:cs typeface="Noto Sans CJK KR Regular" pitchFamily="34" charset="0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가독성이 확실한 폰트를 사용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07892" y="1204229"/>
            <a:ext cx="14246933" cy="5342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차봇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5770647" y="5227194"/>
            <a:ext cx="3422106" cy="8582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잘못된 언어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7253810" y="9509686"/>
            <a:ext cx="485714" cy="3992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21P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147301" y="992974"/>
            <a:ext cx="4595640" cy="8397502"/>
            <a:chOff x="-147301" y="992974"/>
            <a:chExt cx="4595640" cy="83975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301" y="992974"/>
              <a:ext cx="4595640" cy="839750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08046" y="9728821"/>
            <a:ext cx="4047301" cy="5279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team</a:t>
            </a:r>
            <a:r>
              <a:rPr lang="en-US" sz="2000" dirty="0" smtClean="0">
                <a:solidFill>
                  <a:srgbClr val="000000"/>
                </a:solidFill>
                <a:latin typeface="Pretendard SemiBold" pitchFamily="34" charset="0"/>
                <a:cs typeface="Pretendard SemiBold" pitchFamily="34" charset="0"/>
              </a:rPr>
              <a:t> projectㅣ앱 개발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9500" y="408098"/>
            <a:ext cx="2388886" cy="95238"/>
            <a:chOff x="19500" y="408098"/>
            <a:chExt cx="2388886" cy="952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9500" y="408098"/>
              <a:ext cx="2388886" cy="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9446" y="303696"/>
            <a:ext cx="16286822" cy="304041"/>
            <a:chOff x="999446" y="303696"/>
            <a:chExt cx="16286822" cy="30404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99446" y="303696"/>
              <a:ext cx="16286822" cy="304041"/>
              <a:chOff x="999446" y="303696"/>
              <a:chExt cx="16286822" cy="304041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023980" y="555973"/>
                <a:ext cx="16222743" cy="51765"/>
                <a:chOff x="1023980" y="555973"/>
                <a:chExt cx="16222743" cy="51765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023980" y="555973"/>
                  <a:ext cx="16222743" cy="51765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880139" y="423003"/>
                <a:ext cx="287682" cy="49068"/>
                <a:chOff x="880139" y="423003"/>
                <a:chExt cx="287682" cy="49068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5400000">
                  <a:off x="880139" y="423003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4791211" y="423003"/>
                <a:ext cx="287682" cy="49068"/>
                <a:chOff x="4791211" y="423003"/>
                <a:chExt cx="287682" cy="49068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5400000">
                  <a:off x="4791211" y="423003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7117893" y="423003"/>
                <a:ext cx="287682" cy="49068"/>
                <a:chOff x="17117893" y="423003"/>
                <a:chExt cx="287682" cy="49068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5400000">
                  <a:off x="17117893" y="423003"/>
                  <a:ext cx="287682" cy="49068"/>
                </a:xfrm>
                <a:prstGeom prst="rect">
                  <a:avLst/>
                </a:prstGeom>
              </p:spPr>
            </p:pic>
          </p:grpSp>
        </p:grpSp>
        <p:sp>
          <p:nvSpPr>
            <p:cNvPr id="27" name="Object 27"/>
            <p:cNvSpPr txBox="1"/>
            <p:nvPr/>
          </p:nvSpPr>
          <p:spPr>
            <a:xfrm>
              <a:off x="1179634" y="303697"/>
              <a:ext cx="4867759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TEAM PROJECT</a:t>
              </a:r>
              <a:endParaRPr lang="en-US" dirty="0"/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5064119" y="303697"/>
              <a:ext cx="4867759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BRAND &amp; SITE ANALYSIS</a:t>
              </a:r>
              <a:endParaRPr lang="en-US" dirty="0"/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14129571" y="303697"/>
              <a:ext cx="2966161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APP DEVELOPMENT</a:t>
              </a:r>
              <a:endParaRPr lang="en-US" dirty="0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307892" y="1204229"/>
            <a:ext cx="14246933" cy="5342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차봇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5770647" y="5227194"/>
            <a:ext cx="3422106" cy="8582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잘못된 언어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8940668" y="5293530"/>
            <a:ext cx="981203" cy="1084932"/>
            <a:chOff x="8940668" y="5293530"/>
            <a:chExt cx="981203" cy="108493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40668" y="5293530"/>
              <a:ext cx="981203" cy="1084932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126724" y="1747990"/>
            <a:ext cx="5296510" cy="23863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 smtClean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SITE MAP</a:t>
            </a:r>
            <a:endParaRPr lang="en-US" dirty="0"/>
          </a:p>
        </p:txBody>
      </p:sp>
      <p:sp>
        <p:nvSpPr>
          <p:cNvPr id="37" name="Object 37"/>
          <p:cNvSpPr txBox="1"/>
          <p:nvPr/>
        </p:nvSpPr>
        <p:spPr>
          <a:xfrm>
            <a:off x="203119" y="1197414"/>
            <a:ext cx="1000000" cy="134161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000" kern="0" spc="-100" dirty="0" smtClean="0">
                <a:solidFill>
                  <a:srgbClr val="D2E1FF"/>
                </a:solidFill>
                <a:latin typeface="Open Sans Light" pitchFamily="34" charset="0"/>
                <a:cs typeface="Open Sans Light" pitchFamily="34" charset="0"/>
              </a:rPr>
              <a:t>02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5388901" y="1299005"/>
            <a:ext cx="11693384" cy="8046927"/>
            <a:chOff x="5388901" y="1299005"/>
            <a:chExt cx="11693384" cy="804692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88901" y="1299005"/>
              <a:ext cx="11693384" cy="8046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67"/>
          <p:cNvSpPr/>
          <p:nvPr/>
        </p:nvSpPr>
        <p:spPr>
          <a:xfrm>
            <a:off x="272979" y="8074026"/>
            <a:ext cx="9638772" cy="145510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700"/>
          </a:p>
        </p:txBody>
      </p:sp>
      <p:cxnSp>
        <p:nvCxnSpPr>
          <p:cNvPr id="272" name="꺾인 연결선 271"/>
          <p:cNvCxnSpPr>
            <a:stCxn id="43" idx="3"/>
            <a:endCxn id="81" idx="2"/>
          </p:cNvCxnSpPr>
          <p:nvPr/>
        </p:nvCxnSpPr>
        <p:spPr>
          <a:xfrm flipV="1">
            <a:off x="1979867" y="1006060"/>
            <a:ext cx="9134808" cy="810326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11"/>
          <p:cNvSpPr/>
          <p:nvPr/>
        </p:nvSpPr>
        <p:spPr>
          <a:xfrm>
            <a:off x="647684" y="393760"/>
            <a:ext cx="1882083" cy="456938"/>
          </a:xfrm>
          <a:prstGeom prst="roundRect">
            <a:avLst>
              <a:gd name="adj" fmla="val 47935"/>
            </a:avLst>
          </a:prstGeom>
          <a:solidFill>
            <a:schemeClr val="tx1">
              <a:lumMod val="65000"/>
              <a:lumOff val="35000"/>
            </a:schemeClr>
          </a:solidFill>
          <a:ln w="9525" cmpd="sng">
            <a:solidFill>
              <a:schemeClr val="bg1">
                <a:lumMod val="50000"/>
              </a:schemeClr>
            </a:solidFill>
            <a:prstDash val="solid"/>
          </a:ln>
        </p:spPr>
        <p:txBody>
          <a:bodyPr lIns="23277" tIns="23277" rIns="23277" bIns="23277" anchor="ctr"/>
          <a:lstStyle/>
          <a:p>
            <a:pPr algn="ctr">
              <a:spcBef>
                <a:spcPct val="10000"/>
              </a:spcBef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+mn-ea"/>
              </a:rPr>
              <a:t>APP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</a:rPr>
              <a:t>실행</a:t>
            </a:r>
          </a:p>
        </p:txBody>
      </p:sp>
      <p:sp>
        <p:nvSpPr>
          <p:cNvPr id="9" name="모서리가 둥근 직사각형 20"/>
          <p:cNvSpPr/>
          <p:nvPr/>
        </p:nvSpPr>
        <p:spPr>
          <a:xfrm>
            <a:off x="5260973" y="3321591"/>
            <a:ext cx="1373513" cy="32403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23277" tIns="23277" rIns="23277" bIns="23277" anchor="ctr"/>
          <a:lstStyle/>
          <a:p>
            <a:pPr algn="ctr">
              <a:spcBef>
                <a:spcPct val="10000"/>
              </a:spcBef>
              <a:defRPr/>
            </a:pPr>
            <a:r>
              <a:rPr lang="ko-KR" altLang="en-US" sz="1350">
                <a:latin typeface="+mn-ea"/>
              </a:rPr>
              <a:t>회원가입</a:t>
            </a:r>
          </a:p>
        </p:txBody>
      </p:sp>
      <p:sp>
        <p:nvSpPr>
          <p:cNvPr id="10" name="모서리가 둥근 직사각형 21"/>
          <p:cNvSpPr/>
          <p:nvPr/>
        </p:nvSpPr>
        <p:spPr>
          <a:xfrm>
            <a:off x="12158916" y="1527060"/>
            <a:ext cx="1768581" cy="838386"/>
          </a:xfrm>
          <a:prstGeom prst="roundRect">
            <a:avLst>
              <a:gd name="adj" fmla="val 41681"/>
            </a:avLst>
          </a:prstGeom>
          <a:solidFill>
            <a:srgbClr val="6B7FE1"/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23277" tIns="23277" rIns="23277" bIns="23277" anchor="ctr"/>
          <a:lstStyle/>
          <a:p>
            <a:pPr algn="ctr">
              <a:spcBef>
                <a:spcPct val="10000"/>
              </a:spcBef>
              <a:defRPr/>
            </a:pPr>
            <a:r>
              <a:rPr lang="ko-KR" altLang="en-US" sz="1350" b="1">
                <a:solidFill>
                  <a:schemeClr val="bg1"/>
                </a:solidFill>
                <a:latin typeface="+mn-ea"/>
              </a:rPr>
              <a:t>주차장정보</a:t>
            </a:r>
          </a:p>
        </p:txBody>
      </p:sp>
      <p:cxnSp>
        <p:nvCxnSpPr>
          <p:cNvPr id="11" name="꺾인 연결선 54"/>
          <p:cNvCxnSpPr/>
          <p:nvPr/>
        </p:nvCxnSpPr>
        <p:spPr>
          <a:xfrm flipV="1">
            <a:off x="4101637" y="3483610"/>
            <a:ext cx="1159337" cy="24867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74"/>
          <p:cNvCxnSpPr>
            <a:stCxn id="303" idx="3"/>
          </p:cNvCxnSpPr>
          <p:nvPr/>
        </p:nvCxnSpPr>
        <p:spPr>
          <a:xfrm>
            <a:off x="3849572" y="3729462"/>
            <a:ext cx="1411401" cy="182772"/>
          </a:xfrm>
          <a:prstGeom prst="bentConnector3">
            <a:avLst>
              <a:gd name="adj1" fmla="val 59168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79"/>
          <p:cNvSpPr/>
          <p:nvPr/>
        </p:nvSpPr>
        <p:spPr>
          <a:xfrm>
            <a:off x="5260973" y="3750216"/>
            <a:ext cx="1373513" cy="32403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23277" tIns="23277" rIns="23277" bIns="23277" anchor="ctr"/>
          <a:lstStyle/>
          <a:p>
            <a:pPr algn="ctr">
              <a:spcBef>
                <a:spcPct val="10000"/>
              </a:spcBef>
              <a:defRPr/>
            </a:pPr>
            <a:r>
              <a:rPr lang="en-US" altLang="ko-KR" sz="1350" dirty="0">
                <a:latin typeface="+mn-ea"/>
              </a:rPr>
              <a:t>ID/PW</a:t>
            </a:r>
            <a:r>
              <a:rPr lang="ko-KR" altLang="en-US" sz="1350" dirty="0">
                <a:latin typeface="+mn-ea"/>
              </a:rPr>
              <a:t>찾기</a:t>
            </a:r>
          </a:p>
        </p:txBody>
      </p:sp>
      <p:sp>
        <p:nvSpPr>
          <p:cNvPr id="14" name="모서리가 둥근 직사각형 112"/>
          <p:cNvSpPr/>
          <p:nvPr/>
        </p:nvSpPr>
        <p:spPr>
          <a:xfrm>
            <a:off x="15010145" y="502939"/>
            <a:ext cx="1659263" cy="32403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23277" tIns="23277" rIns="23277" bIns="23277" anchor="ctr"/>
          <a:lstStyle/>
          <a:p>
            <a:pPr algn="ctr">
              <a:spcBef>
                <a:spcPct val="10000"/>
              </a:spcBef>
              <a:defRPr/>
            </a:pPr>
            <a:r>
              <a:rPr lang="ko-KR" altLang="en-US" sz="1350">
                <a:latin typeface="+mn-ea"/>
              </a:rPr>
              <a:t>주차장 이미지</a:t>
            </a:r>
          </a:p>
        </p:txBody>
      </p:sp>
      <p:sp>
        <p:nvSpPr>
          <p:cNvPr id="15" name="모서리가 둥근 직사각형 113"/>
          <p:cNvSpPr/>
          <p:nvPr/>
        </p:nvSpPr>
        <p:spPr>
          <a:xfrm>
            <a:off x="15010145" y="1031006"/>
            <a:ext cx="1659263" cy="32403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23277" tIns="23277" rIns="23277" bIns="23277" anchor="ctr"/>
          <a:lstStyle/>
          <a:p>
            <a:pPr algn="ctr">
              <a:spcBef>
                <a:spcPct val="10000"/>
              </a:spcBef>
              <a:defRPr/>
            </a:pPr>
            <a:r>
              <a:rPr lang="ko-KR" altLang="en-US" sz="1350">
                <a:latin typeface="+mn-ea"/>
              </a:rPr>
              <a:t>주차장 종류</a:t>
            </a:r>
            <a:r>
              <a:rPr lang="en-US" altLang="ko-KR" sz="1350">
                <a:latin typeface="+mn-ea"/>
              </a:rPr>
              <a:t>,</a:t>
            </a:r>
            <a:r>
              <a:rPr lang="ko-KR" altLang="en-US" sz="1350">
                <a:latin typeface="+mn-ea"/>
              </a:rPr>
              <a:t>형태</a:t>
            </a:r>
          </a:p>
        </p:txBody>
      </p:sp>
      <p:sp>
        <p:nvSpPr>
          <p:cNvPr id="16" name="모서리가 둥근 직사각형 114"/>
          <p:cNvSpPr/>
          <p:nvPr/>
        </p:nvSpPr>
        <p:spPr>
          <a:xfrm>
            <a:off x="15024437" y="1574501"/>
            <a:ext cx="1659263" cy="32403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23277" tIns="23277" rIns="23277" bIns="23277" anchor="ctr"/>
          <a:lstStyle/>
          <a:p>
            <a:pPr algn="ctr">
              <a:spcBef>
                <a:spcPct val="10000"/>
              </a:spcBef>
              <a:defRPr/>
            </a:pPr>
            <a:r>
              <a:rPr lang="ko-KR" altLang="en-US" sz="1350">
                <a:latin typeface="+mn-ea"/>
              </a:rPr>
              <a:t>이용 가능 차량</a:t>
            </a:r>
          </a:p>
        </p:txBody>
      </p:sp>
      <p:sp>
        <p:nvSpPr>
          <p:cNvPr id="17" name="모서리가 둥근 직사각형 115"/>
          <p:cNvSpPr/>
          <p:nvPr/>
        </p:nvSpPr>
        <p:spPr>
          <a:xfrm>
            <a:off x="15024431" y="2041412"/>
            <a:ext cx="1659263" cy="32403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23277" tIns="23277" rIns="23277" bIns="23277" anchor="ctr"/>
          <a:lstStyle/>
          <a:p>
            <a:pPr algn="ctr">
              <a:spcBef>
                <a:spcPct val="10000"/>
              </a:spcBef>
              <a:defRPr/>
            </a:pPr>
            <a:r>
              <a:rPr lang="ko-KR" altLang="en-US" sz="1350">
                <a:latin typeface="+mn-ea"/>
              </a:rPr>
              <a:t>사전 정산부 위치</a:t>
            </a:r>
          </a:p>
        </p:txBody>
      </p:sp>
      <p:sp>
        <p:nvSpPr>
          <p:cNvPr id="19" name="모서리가 둥근 직사각형 130"/>
          <p:cNvSpPr/>
          <p:nvPr/>
        </p:nvSpPr>
        <p:spPr>
          <a:xfrm>
            <a:off x="12176031" y="3266855"/>
            <a:ext cx="1768581" cy="806636"/>
          </a:xfrm>
          <a:prstGeom prst="roundRect">
            <a:avLst>
              <a:gd name="adj" fmla="val 41681"/>
            </a:avLst>
          </a:prstGeom>
          <a:solidFill>
            <a:srgbClr val="6B7FE1"/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23277" tIns="23277" rIns="23277" bIns="23277" anchor="ctr"/>
          <a:lstStyle/>
          <a:p>
            <a:pPr algn="ctr">
              <a:spcBef>
                <a:spcPct val="10000"/>
              </a:spcBef>
              <a:defRPr/>
            </a:pPr>
            <a:r>
              <a:rPr lang="ko-KR" altLang="en-US" sz="1350" b="1">
                <a:solidFill>
                  <a:schemeClr val="bg1"/>
                </a:solidFill>
                <a:latin typeface="+mn-ea"/>
              </a:rPr>
              <a:t>주변관광지</a:t>
            </a:r>
          </a:p>
        </p:txBody>
      </p:sp>
      <p:sp>
        <p:nvSpPr>
          <p:cNvPr id="20" name="모서리가 둥근 직사각형 131"/>
          <p:cNvSpPr/>
          <p:nvPr/>
        </p:nvSpPr>
        <p:spPr>
          <a:xfrm>
            <a:off x="15000704" y="3557583"/>
            <a:ext cx="1595765" cy="26053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23277" tIns="23277" rIns="23277" bIns="23277" anchor="ctr"/>
          <a:lstStyle/>
          <a:p>
            <a:pPr algn="ctr">
              <a:spcBef>
                <a:spcPct val="10000"/>
              </a:spcBef>
              <a:defRPr/>
            </a:pPr>
            <a:r>
              <a:rPr lang="ko-KR" altLang="en-US" sz="1350">
                <a:latin typeface="+mn-ea"/>
              </a:rPr>
              <a:t>추천관광지</a:t>
            </a:r>
          </a:p>
        </p:txBody>
      </p:sp>
      <p:sp>
        <p:nvSpPr>
          <p:cNvPr id="21" name="모서리가 둥근 직사각형 132"/>
          <p:cNvSpPr/>
          <p:nvPr/>
        </p:nvSpPr>
        <p:spPr>
          <a:xfrm>
            <a:off x="15000704" y="4047939"/>
            <a:ext cx="1595765" cy="26053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23277" tIns="23277" rIns="23277" bIns="23277" anchor="ctr"/>
          <a:lstStyle/>
          <a:p>
            <a:pPr algn="ctr">
              <a:spcBef>
                <a:spcPct val="10000"/>
              </a:spcBef>
              <a:defRPr/>
            </a:pPr>
            <a:r>
              <a:rPr lang="ko-KR" altLang="en-US" sz="1350">
                <a:latin typeface="+mn-ea"/>
              </a:rPr>
              <a:t>수원시행사</a:t>
            </a:r>
          </a:p>
        </p:txBody>
      </p:sp>
      <p:sp>
        <p:nvSpPr>
          <p:cNvPr id="22" name="모서리가 둥근 직사각형 133"/>
          <p:cNvSpPr/>
          <p:nvPr/>
        </p:nvSpPr>
        <p:spPr>
          <a:xfrm>
            <a:off x="15000704" y="4543425"/>
            <a:ext cx="1595765" cy="26053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23277" tIns="23277" rIns="23277" bIns="23277" anchor="ctr"/>
          <a:lstStyle/>
          <a:p>
            <a:pPr algn="ctr">
              <a:spcBef>
                <a:spcPct val="10000"/>
              </a:spcBef>
              <a:defRPr/>
            </a:pPr>
            <a:r>
              <a:rPr lang="ko-KR" altLang="en-US" sz="1350">
                <a:latin typeface="+mn-ea"/>
              </a:rPr>
              <a:t>제휴 할인 연계</a:t>
            </a:r>
          </a:p>
        </p:txBody>
      </p:sp>
      <p:cxnSp>
        <p:nvCxnSpPr>
          <p:cNvPr id="24" name="직선 연결선 145"/>
          <p:cNvCxnSpPr>
            <a:endCxn id="28" idx="0"/>
          </p:cNvCxnSpPr>
          <p:nvPr/>
        </p:nvCxnSpPr>
        <p:spPr>
          <a:xfrm rot="16200000" flipH="1">
            <a:off x="12378137" y="5942066"/>
            <a:ext cx="1347042" cy="1251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146"/>
          <p:cNvSpPr/>
          <p:nvPr/>
        </p:nvSpPr>
        <p:spPr>
          <a:xfrm>
            <a:off x="12161111" y="4461283"/>
            <a:ext cx="1768581" cy="806636"/>
          </a:xfrm>
          <a:prstGeom prst="roundRect">
            <a:avLst>
              <a:gd name="adj" fmla="val 41681"/>
            </a:avLst>
          </a:prstGeom>
          <a:solidFill>
            <a:srgbClr val="6B7FE1"/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23277" tIns="23277" rIns="23277" bIns="23277" anchor="ctr"/>
          <a:lstStyle/>
          <a:p>
            <a:pPr algn="ctr">
              <a:spcBef>
                <a:spcPct val="10000"/>
              </a:spcBef>
              <a:defRPr/>
            </a:pPr>
            <a:r>
              <a:rPr lang="ko-KR" altLang="en-US" sz="1350" b="1">
                <a:solidFill>
                  <a:schemeClr val="bg1"/>
                </a:solidFill>
                <a:latin typeface="+mn-ea"/>
              </a:rPr>
              <a:t>공지사항</a:t>
            </a:r>
          </a:p>
        </p:txBody>
      </p:sp>
      <p:sp>
        <p:nvSpPr>
          <p:cNvPr id="26" name="모서리가 둥근 직사각형 147"/>
          <p:cNvSpPr/>
          <p:nvPr/>
        </p:nvSpPr>
        <p:spPr>
          <a:xfrm>
            <a:off x="12371164" y="5557685"/>
            <a:ext cx="1373513" cy="32403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23277" tIns="23277" rIns="23277" bIns="23277" anchor="ctr"/>
          <a:lstStyle/>
          <a:p>
            <a:pPr algn="ctr">
              <a:spcBef>
                <a:spcPct val="10000"/>
              </a:spcBef>
              <a:defRPr/>
            </a:pPr>
            <a:r>
              <a:rPr lang="ko-KR" altLang="en-US" sz="1350" dirty="0">
                <a:latin typeface="+mn-ea"/>
              </a:rPr>
              <a:t>공지사항 </a:t>
            </a:r>
          </a:p>
        </p:txBody>
      </p:sp>
      <p:sp>
        <p:nvSpPr>
          <p:cNvPr id="27" name="모서리가 둥근 직사각형 148"/>
          <p:cNvSpPr/>
          <p:nvPr/>
        </p:nvSpPr>
        <p:spPr>
          <a:xfrm>
            <a:off x="12371164" y="6072035"/>
            <a:ext cx="1373513" cy="32403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23277" tIns="23277" rIns="23277" bIns="23277" anchor="ctr"/>
          <a:lstStyle/>
          <a:p>
            <a:pPr algn="ctr">
              <a:spcBef>
                <a:spcPct val="10000"/>
              </a:spcBef>
              <a:defRPr/>
            </a:pPr>
            <a:r>
              <a:rPr lang="ko-KR" altLang="en-US" sz="1350">
                <a:latin typeface="+mn-ea"/>
              </a:rPr>
              <a:t>고객의 소리</a:t>
            </a:r>
          </a:p>
        </p:txBody>
      </p:sp>
      <p:sp>
        <p:nvSpPr>
          <p:cNvPr id="28" name="모서리가 둥근 직사각형 149"/>
          <p:cNvSpPr/>
          <p:nvPr/>
        </p:nvSpPr>
        <p:spPr>
          <a:xfrm>
            <a:off x="12371162" y="6621845"/>
            <a:ext cx="1373513" cy="32403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23277" tIns="23277" rIns="23277" bIns="23277" anchor="ctr"/>
          <a:lstStyle/>
          <a:p>
            <a:pPr algn="ctr">
              <a:spcBef>
                <a:spcPct val="10000"/>
              </a:spcBef>
              <a:defRPr/>
            </a:pPr>
            <a:r>
              <a:rPr lang="en-US" altLang="ko-KR" sz="1350">
                <a:latin typeface="+mn-ea"/>
              </a:rPr>
              <a:t>Q&amp;A</a:t>
            </a:r>
            <a:endParaRPr lang="ko-KR" altLang="en-US" sz="1350">
              <a:latin typeface="+mn-ea"/>
            </a:endParaRPr>
          </a:p>
        </p:txBody>
      </p:sp>
      <p:sp>
        <p:nvSpPr>
          <p:cNvPr id="30" name="모서리가 둥근 직사각형 155"/>
          <p:cNvSpPr/>
          <p:nvPr/>
        </p:nvSpPr>
        <p:spPr>
          <a:xfrm>
            <a:off x="12154740" y="7203671"/>
            <a:ext cx="1768581" cy="409761"/>
          </a:xfrm>
          <a:prstGeom prst="roundRect">
            <a:avLst>
              <a:gd name="adj" fmla="val 41681"/>
            </a:avLst>
          </a:prstGeom>
          <a:solidFill>
            <a:srgbClr val="6B7FE1"/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23277" tIns="23277" rIns="23277" bIns="23277" anchor="ctr"/>
          <a:lstStyle/>
          <a:p>
            <a:pPr algn="ctr">
              <a:spcBef>
                <a:spcPct val="10000"/>
              </a:spcBef>
              <a:defRPr/>
            </a:pPr>
            <a:r>
              <a:rPr lang="ko-KR" altLang="en-US" sz="1350" b="1">
                <a:solidFill>
                  <a:schemeClr val="bg1"/>
                </a:solidFill>
                <a:latin typeface="+mn-ea"/>
              </a:rPr>
              <a:t>마이페이지</a:t>
            </a:r>
          </a:p>
        </p:txBody>
      </p:sp>
      <p:sp>
        <p:nvSpPr>
          <p:cNvPr id="31" name="모서리가 둥근 직사각형 156"/>
          <p:cNvSpPr/>
          <p:nvPr/>
        </p:nvSpPr>
        <p:spPr>
          <a:xfrm>
            <a:off x="15034043" y="7269694"/>
            <a:ext cx="1706888" cy="29228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23277" tIns="23277" rIns="23277" bIns="23277" anchor="ctr"/>
          <a:lstStyle/>
          <a:p>
            <a:pPr algn="ctr">
              <a:spcBef>
                <a:spcPct val="10000"/>
              </a:spcBef>
              <a:defRPr/>
            </a:pPr>
            <a:r>
              <a:rPr lang="ko-KR" altLang="en-US" sz="1350">
                <a:latin typeface="+mn-ea"/>
              </a:rPr>
              <a:t>입출차 기록</a:t>
            </a:r>
          </a:p>
        </p:txBody>
      </p:sp>
      <p:sp>
        <p:nvSpPr>
          <p:cNvPr id="32" name="모서리가 둥근 직사각형 157"/>
          <p:cNvSpPr/>
          <p:nvPr/>
        </p:nvSpPr>
        <p:spPr>
          <a:xfrm>
            <a:off x="15034043" y="7765864"/>
            <a:ext cx="1722764" cy="30816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23277" tIns="23277" rIns="23277" bIns="23277" anchor="ctr"/>
          <a:lstStyle/>
          <a:p>
            <a:pPr algn="ctr">
              <a:spcBef>
                <a:spcPct val="10000"/>
              </a:spcBef>
              <a:defRPr/>
            </a:pPr>
            <a:r>
              <a:rPr lang="ko-KR" altLang="en-US" sz="1350">
                <a:latin typeface="+mn-ea"/>
              </a:rPr>
              <a:t>주차위치확인</a:t>
            </a:r>
          </a:p>
        </p:txBody>
      </p:sp>
      <p:sp>
        <p:nvSpPr>
          <p:cNvPr id="42" name="모서리가 둥근 직사각형 270"/>
          <p:cNvSpPr/>
          <p:nvPr/>
        </p:nvSpPr>
        <p:spPr>
          <a:xfrm>
            <a:off x="3059482" y="8222084"/>
            <a:ext cx="4065767" cy="419996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23277" tIns="23277" rIns="23277" bIns="23277" anchor="ctr"/>
          <a:lstStyle/>
          <a:p>
            <a:pPr algn="ctr">
              <a:spcBef>
                <a:spcPct val="10000"/>
              </a:spcBef>
              <a:defRPr/>
            </a:pPr>
            <a:r>
              <a:rPr lang="en-US" altLang="ko-KR" sz="1350" b="1">
                <a:solidFill>
                  <a:schemeClr val="bg1"/>
                </a:solidFill>
                <a:latin typeface="+mn-ea"/>
              </a:rPr>
              <a:t>FOOTER</a:t>
            </a:r>
          </a:p>
        </p:txBody>
      </p:sp>
      <p:sp>
        <p:nvSpPr>
          <p:cNvPr id="43" name="모서리가 둥근 직사각형 271"/>
          <p:cNvSpPr/>
          <p:nvPr/>
        </p:nvSpPr>
        <p:spPr>
          <a:xfrm>
            <a:off x="482308" y="8956707"/>
            <a:ext cx="1497560" cy="305235"/>
          </a:xfrm>
          <a:prstGeom prst="roundRect">
            <a:avLst>
              <a:gd name="adj" fmla="val 50000"/>
            </a:avLst>
          </a:prstGeom>
          <a:solidFill>
            <a:srgbClr val="6B7FE1"/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23277" tIns="23277" rIns="23277" bIns="23277" anchor="ctr"/>
          <a:lstStyle/>
          <a:p>
            <a:pPr algn="ctr">
              <a:spcBef>
                <a:spcPct val="10000"/>
              </a:spcBef>
              <a:defRPr/>
            </a:pPr>
            <a:r>
              <a:rPr lang="ko-KR" altLang="en-US" sz="1350" dirty="0">
                <a:latin typeface="+mn-ea"/>
              </a:rPr>
              <a:t>홈 버튼</a:t>
            </a:r>
          </a:p>
        </p:txBody>
      </p:sp>
      <p:sp>
        <p:nvSpPr>
          <p:cNvPr id="44" name="모서리가 둥근 직사각형 272"/>
          <p:cNvSpPr/>
          <p:nvPr/>
        </p:nvSpPr>
        <p:spPr>
          <a:xfrm>
            <a:off x="2251221" y="8958712"/>
            <a:ext cx="1497561" cy="32525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23277" tIns="23277" rIns="23277" bIns="23277" anchor="ctr"/>
          <a:lstStyle/>
          <a:p>
            <a:pPr algn="ctr">
              <a:spcBef>
                <a:spcPct val="10000"/>
              </a:spcBef>
              <a:defRPr/>
            </a:pPr>
            <a:r>
              <a:rPr lang="en-US" altLang="ko-KR" sz="1350">
                <a:latin typeface="+mn-ea"/>
              </a:rPr>
              <a:t>QR</a:t>
            </a:r>
            <a:r>
              <a:rPr lang="ko-KR" altLang="en-US" sz="1350">
                <a:latin typeface="+mn-ea"/>
              </a:rPr>
              <a:t>코드</a:t>
            </a:r>
          </a:p>
        </p:txBody>
      </p:sp>
      <p:sp>
        <p:nvSpPr>
          <p:cNvPr id="45" name="모서리가 둥근 직사각형 273"/>
          <p:cNvSpPr/>
          <p:nvPr/>
        </p:nvSpPr>
        <p:spPr>
          <a:xfrm>
            <a:off x="4020137" y="8940963"/>
            <a:ext cx="1688994" cy="33672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23277" tIns="23277" rIns="23277" bIns="23277" anchor="ctr"/>
          <a:lstStyle/>
          <a:p>
            <a:pPr algn="ctr">
              <a:spcBef>
                <a:spcPct val="10000"/>
              </a:spcBef>
              <a:defRPr/>
            </a:pPr>
            <a:r>
              <a:rPr lang="ko-KR" altLang="en-US" sz="1350" dirty="0">
                <a:latin typeface="+mn-ea"/>
              </a:rPr>
              <a:t>지도검색버튼</a:t>
            </a:r>
          </a:p>
        </p:txBody>
      </p:sp>
      <p:sp>
        <p:nvSpPr>
          <p:cNvPr id="51" name="모서리가 둥근 직사각형 115"/>
          <p:cNvSpPr/>
          <p:nvPr/>
        </p:nvSpPr>
        <p:spPr>
          <a:xfrm>
            <a:off x="15024431" y="2531191"/>
            <a:ext cx="1659263" cy="32403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23277" tIns="23277" rIns="23277" bIns="23277" anchor="ctr"/>
          <a:lstStyle/>
          <a:p>
            <a:pPr algn="ctr">
              <a:spcBef>
                <a:spcPct val="10000"/>
              </a:spcBef>
              <a:defRPr/>
            </a:pPr>
            <a:r>
              <a:rPr lang="ko-KR" altLang="en-US" sz="1350">
                <a:latin typeface="+mn-ea"/>
              </a:rPr>
              <a:t>잔여주차가능대수</a:t>
            </a:r>
          </a:p>
        </p:txBody>
      </p:sp>
      <p:sp>
        <p:nvSpPr>
          <p:cNvPr id="52" name="모서리가 둥근 직사각형 115"/>
          <p:cNvSpPr/>
          <p:nvPr/>
        </p:nvSpPr>
        <p:spPr>
          <a:xfrm>
            <a:off x="15029279" y="3016961"/>
            <a:ext cx="1659263" cy="32403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23277" tIns="23277" rIns="23277" bIns="23277" anchor="ctr"/>
          <a:lstStyle/>
          <a:p>
            <a:pPr algn="ctr">
              <a:spcBef>
                <a:spcPct val="10000"/>
              </a:spcBef>
              <a:defRPr/>
            </a:pPr>
            <a:r>
              <a:rPr lang="ko-KR" altLang="en-US" sz="1350">
                <a:latin typeface="+mn-ea"/>
              </a:rPr>
              <a:t>이용요금</a:t>
            </a:r>
            <a:r>
              <a:rPr lang="en-US" altLang="ko-KR" sz="1350">
                <a:latin typeface="+mn-ea"/>
              </a:rPr>
              <a:t>,</a:t>
            </a:r>
            <a:r>
              <a:rPr lang="ko-KR" altLang="en-US" sz="1350">
                <a:latin typeface="+mn-ea"/>
              </a:rPr>
              <a:t>감연</a:t>
            </a:r>
            <a:r>
              <a:rPr lang="en-US" altLang="ko-KR" sz="1350">
                <a:latin typeface="+mn-ea"/>
              </a:rPr>
              <a:t>,</a:t>
            </a:r>
            <a:r>
              <a:rPr lang="ko-KR" altLang="en-US" sz="1350">
                <a:latin typeface="+mn-ea"/>
              </a:rPr>
              <a:t>할인</a:t>
            </a:r>
          </a:p>
        </p:txBody>
      </p:sp>
      <p:sp>
        <p:nvSpPr>
          <p:cNvPr id="54" name="모서리가 둥근 직사각형 157"/>
          <p:cNvSpPr/>
          <p:nvPr/>
        </p:nvSpPr>
        <p:spPr>
          <a:xfrm>
            <a:off x="15034043" y="8267513"/>
            <a:ext cx="1738640" cy="29228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23277" tIns="23277" rIns="23277" bIns="23277" anchor="ctr"/>
          <a:lstStyle/>
          <a:p>
            <a:pPr algn="ctr">
              <a:spcBef>
                <a:spcPct val="10000"/>
              </a:spcBef>
              <a:defRPr/>
            </a:pPr>
            <a:r>
              <a:rPr lang="ko-KR" altLang="en-US" sz="1350">
                <a:latin typeface="+mn-ea"/>
              </a:rPr>
              <a:t>사전결제</a:t>
            </a:r>
          </a:p>
        </p:txBody>
      </p:sp>
      <p:sp>
        <p:nvSpPr>
          <p:cNvPr id="65" name="모서리가 둥근 직사각형 272"/>
          <p:cNvSpPr/>
          <p:nvPr/>
        </p:nvSpPr>
        <p:spPr>
          <a:xfrm>
            <a:off x="5981274" y="8944997"/>
            <a:ext cx="1688994" cy="33672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23277" tIns="23277" rIns="23277" bIns="23277" anchor="ctr"/>
          <a:lstStyle/>
          <a:p>
            <a:pPr algn="ctr">
              <a:spcBef>
                <a:spcPct val="10000"/>
              </a:spcBef>
              <a:defRPr/>
            </a:pPr>
            <a:r>
              <a:rPr lang="ko-KR" altLang="en-US" sz="1350" dirty="0">
                <a:latin typeface="+mn-ea"/>
              </a:rPr>
              <a:t>즐겨 찾기 버튼</a:t>
            </a:r>
          </a:p>
        </p:txBody>
      </p:sp>
      <p:sp>
        <p:nvSpPr>
          <p:cNvPr id="66" name="모서리가 둥근 직사각형 273"/>
          <p:cNvSpPr/>
          <p:nvPr/>
        </p:nvSpPr>
        <p:spPr>
          <a:xfrm>
            <a:off x="7946513" y="8956707"/>
            <a:ext cx="1688994" cy="336723"/>
          </a:xfrm>
          <a:prstGeom prst="roundRect">
            <a:avLst>
              <a:gd name="adj" fmla="val 50000"/>
            </a:avLst>
          </a:prstGeom>
          <a:solidFill>
            <a:srgbClr val="6B7FE1"/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23277" tIns="23277" rIns="23277" bIns="23277" anchor="ctr"/>
          <a:lstStyle/>
          <a:p>
            <a:pPr algn="ctr">
              <a:spcBef>
                <a:spcPct val="10000"/>
              </a:spcBef>
              <a:defRPr/>
            </a:pPr>
            <a:r>
              <a:rPr lang="ko-KR" altLang="en-US" sz="1350" dirty="0">
                <a:latin typeface="+mn-ea"/>
              </a:rPr>
              <a:t>마이 페이지 버튼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3731348" y="346406"/>
            <a:ext cx="942975" cy="5572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37160" tIns="68580" rIns="137160" bIns="68580" anchor="ctr"/>
          <a:lstStyle/>
          <a:p>
            <a:pPr algn="ctr">
              <a:defRPr/>
            </a:pPr>
            <a:r>
              <a:rPr lang="en-US" altLang="ko-KR" sz="1500"/>
              <a:t>Splash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5800377" y="277481"/>
            <a:ext cx="1200150" cy="719817"/>
          </a:xfrm>
          <a:prstGeom prst="rect">
            <a:avLst/>
          </a:prstGeom>
          <a:solidFill>
            <a:srgbClr val="6B7FE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37160" tIns="68580" rIns="137160" bIns="68580" anchor="ctr"/>
          <a:lstStyle/>
          <a:p>
            <a:pPr algn="ctr">
              <a:defRPr/>
            </a:pPr>
            <a:r>
              <a:rPr lang="ko-KR" altLang="en-US" sz="1500"/>
              <a:t>로그인 및 회원가입</a:t>
            </a:r>
          </a:p>
        </p:txBody>
      </p:sp>
      <p:cxnSp>
        <p:nvCxnSpPr>
          <p:cNvPr id="72" name="직선 화살표 연결선 71"/>
          <p:cNvCxnSpPr>
            <a:stCxn id="67" idx="3"/>
            <a:endCxn id="70" idx="1"/>
          </p:cNvCxnSpPr>
          <p:nvPr/>
        </p:nvCxnSpPr>
        <p:spPr>
          <a:xfrm>
            <a:off x="4674323" y="625013"/>
            <a:ext cx="1126055" cy="1237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/>
          <p:cNvSpPr/>
          <p:nvPr/>
        </p:nvSpPr>
        <p:spPr>
          <a:xfrm>
            <a:off x="8190935" y="277277"/>
            <a:ext cx="1200150" cy="71981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37160" tIns="68580" rIns="137160" bIns="68580" anchor="ctr"/>
          <a:lstStyle/>
          <a:p>
            <a:pPr algn="ctr">
              <a:defRPr/>
            </a:pPr>
            <a:r>
              <a:rPr lang="ko-KR" altLang="en-US" sz="1500"/>
              <a:t>비회원으로시작</a:t>
            </a:r>
          </a:p>
        </p:txBody>
      </p:sp>
      <p:cxnSp>
        <p:nvCxnSpPr>
          <p:cNvPr id="80" name="직선 화살표 연결선 79"/>
          <p:cNvCxnSpPr>
            <a:endCxn id="74" idx="1"/>
          </p:cNvCxnSpPr>
          <p:nvPr/>
        </p:nvCxnSpPr>
        <p:spPr>
          <a:xfrm>
            <a:off x="7005071" y="637187"/>
            <a:ext cx="11858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10514600" y="286242"/>
            <a:ext cx="1200150" cy="71981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37160" tIns="68580" rIns="137160" bIns="68580" anchor="ctr"/>
          <a:lstStyle/>
          <a:p>
            <a:pPr algn="ctr">
              <a:defRPr/>
            </a:pPr>
            <a:r>
              <a:rPr lang="ko-KR" altLang="en-US" sz="1500"/>
              <a:t>메인</a:t>
            </a:r>
          </a:p>
        </p:txBody>
      </p:sp>
      <p:cxnSp>
        <p:nvCxnSpPr>
          <p:cNvPr id="82" name="직선 화살표 연결선 81"/>
          <p:cNvCxnSpPr>
            <a:endCxn id="81" idx="1"/>
          </p:cNvCxnSpPr>
          <p:nvPr/>
        </p:nvCxnSpPr>
        <p:spPr>
          <a:xfrm>
            <a:off x="9371600" y="646152"/>
            <a:ext cx="1143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 85"/>
          <p:cNvCxnSpPr>
            <a:stCxn id="10" idx="3"/>
            <a:endCxn id="14" idx="1"/>
          </p:cNvCxnSpPr>
          <p:nvPr/>
        </p:nvCxnSpPr>
        <p:spPr>
          <a:xfrm flipV="1">
            <a:off x="13927498" y="664956"/>
            <a:ext cx="1082648" cy="128129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꺾인 연결선 86"/>
          <p:cNvCxnSpPr>
            <a:stCxn id="10" idx="3"/>
            <a:endCxn id="15" idx="1"/>
          </p:cNvCxnSpPr>
          <p:nvPr/>
        </p:nvCxnSpPr>
        <p:spPr>
          <a:xfrm flipV="1">
            <a:off x="13927498" y="1193024"/>
            <a:ext cx="1082648" cy="75323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10" idx="3"/>
            <a:endCxn id="16" idx="1"/>
          </p:cNvCxnSpPr>
          <p:nvPr/>
        </p:nvCxnSpPr>
        <p:spPr>
          <a:xfrm flipV="1">
            <a:off x="13927498" y="1736519"/>
            <a:ext cx="1096940" cy="20973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꺾인 연결선 88"/>
          <p:cNvCxnSpPr>
            <a:stCxn id="10" idx="3"/>
            <a:endCxn id="17" idx="1"/>
          </p:cNvCxnSpPr>
          <p:nvPr/>
        </p:nvCxnSpPr>
        <p:spPr>
          <a:xfrm>
            <a:off x="13927498" y="1946254"/>
            <a:ext cx="1096934" cy="25717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 89"/>
          <p:cNvCxnSpPr>
            <a:stCxn id="10" idx="3"/>
            <a:endCxn id="51" idx="1"/>
          </p:cNvCxnSpPr>
          <p:nvPr/>
        </p:nvCxnSpPr>
        <p:spPr>
          <a:xfrm>
            <a:off x="13927498" y="1946253"/>
            <a:ext cx="1096934" cy="74695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꺾인 연결선 91"/>
          <p:cNvCxnSpPr>
            <a:stCxn id="10" idx="3"/>
            <a:endCxn id="52" idx="1"/>
          </p:cNvCxnSpPr>
          <p:nvPr/>
        </p:nvCxnSpPr>
        <p:spPr>
          <a:xfrm>
            <a:off x="13927498" y="1946254"/>
            <a:ext cx="1101782" cy="123272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 93"/>
          <p:cNvCxnSpPr>
            <a:stCxn id="19" idx="3"/>
            <a:endCxn id="20" idx="1"/>
          </p:cNvCxnSpPr>
          <p:nvPr/>
        </p:nvCxnSpPr>
        <p:spPr>
          <a:xfrm>
            <a:off x="13944613" y="3670174"/>
            <a:ext cx="1056092" cy="1767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 94"/>
          <p:cNvCxnSpPr>
            <a:stCxn id="19" idx="3"/>
            <a:endCxn id="21" idx="1"/>
          </p:cNvCxnSpPr>
          <p:nvPr/>
        </p:nvCxnSpPr>
        <p:spPr>
          <a:xfrm>
            <a:off x="13944613" y="3670174"/>
            <a:ext cx="1056092" cy="50803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 95"/>
          <p:cNvCxnSpPr>
            <a:stCxn id="19" idx="3"/>
            <a:endCxn id="22" idx="1"/>
          </p:cNvCxnSpPr>
          <p:nvPr/>
        </p:nvCxnSpPr>
        <p:spPr>
          <a:xfrm>
            <a:off x="13944613" y="3670174"/>
            <a:ext cx="1056092" cy="100352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꺾인 연결선 96"/>
          <p:cNvCxnSpPr>
            <a:stCxn id="81" idx="3"/>
            <a:endCxn id="19" idx="1"/>
          </p:cNvCxnSpPr>
          <p:nvPr/>
        </p:nvCxnSpPr>
        <p:spPr>
          <a:xfrm>
            <a:off x="11714750" y="646151"/>
            <a:ext cx="461282" cy="302402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 97"/>
          <p:cNvCxnSpPr>
            <a:stCxn id="81" idx="3"/>
            <a:endCxn id="25" idx="1"/>
          </p:cNvCxnSpPr>
          <p:nvPr/>
        </p:nvCxnSpPr>
        <p:spPr>
          <a:xfrm>
            <a:off x="11714750" y="646151"/>
            <a:ext cx="446361" cy="421845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 101"/>
          <p:cNvCxnSpPr>
            <a:stCxn id="27" idx="1"/>
          </p:cNvCxnSpPr>
          <p:nvPr/>
        </p:nvCxnSpPr>
        <p:spPr>
          <a:xfrm rot="10800000">
            <a:off x="3274593" y="4123079"/>
            <a:ext cx="9096570" cy="211097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꺾인 연결선 102"/>
          <p:cNvCxnSpPr>
            <a:stCxn id="28" idx="1"/>
          </p:cNvCxnSpPr>
          <p:nvPr/>
        </p:nvCxnSpPr>
        <p:spPr>
          <a:xfrm rot="10800000">
            <a:off x="3274595" y="4123079"/>
            <a:ext cx="9096569" cy="266078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 104"/>
          <p:cNvCxnSpPr>
            <a:stCxn id="81" idx="3"/>
            <a:endCxn id="30" idx="1"/>
          </p:cNvCxnSpPr>
          <p:nvPr/>
        </p:nvCxnSpPr>
        <p:spPr>
          <a:xfrm>
            <a:off x="11714750" y="646151"/>
            <a:ext cx="439991" cy="676240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꺾인 연결선 105"/>
          <p:cNvCxnSpPr>
            <a:stCxn id="70" idx="2"/>
          </p:cNvCxnSpPr>
          <p:nvPr/>
        </p:nvCxnSpPr>
        <p:spPr>
          <a:xfrm rot="5400000">
            <a:off x="3672414" y="610652"/>
            <a:ext cx="2341392" cy="311468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30" idx="3"/>
            <a:endCxn id="31" idx="1"/>
          </p:cNvCxnSpPr>
          <p:nvPr/>
        </p:nvCxnSpPr>
        <p:spPr>
          <a:xfrm>
            <a:off x="13923322" y="7408552"/>
            <a:ext cx="1110722" cy="728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 107"/>
          <p:cNvCxnSpPr>
            <a:stCxn id="30" idx="3"/>
            <a:endCxn id="32" idx="1"/>
          </p:cNvCxnSpPr>
          <p:nvPr/>
        </p:nvCxnSpPr>
        <p:spPr>
          <a:xfrm>
            <a:off x="13923322" y="7408552"/>
            <a:ext cx="1110722" cy="51139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꺾인 연결선 108"/>
          <p:cNvCxnSpPr>
            <a:stCxn id="30" idx="3"/>
            <a:endCxn id="54" idx="1"/>
          </p:cNvCxnSpPr>
          <p:nvPr/>
        </p:nvCxnSpPr>
        <p:spPr>
          <a:xfrm>
            <a:off x="13923322" y="7408551"/>
            <a:ext cx="1110722" cy="100510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꺾인 연결선 109"/>
          <p:cNvCxnSpPr>
            <a:stCxn id="30" idx="2"/>
          </p:cNvCxnSpPr>
          <p:nvPr/>
        </p:nvCxnSpPr>
        <p:spPr>
          <a:xfrm rot="5400000" flipH="1">
            <a:off x="6411635" y="986038"/>
            <a:ext cx="3490355" cy="9764438"/>
          </a:xfrm>
          <a:prstGeom prst="bentConnector3">
            <a:avLst>
              <a:gd name="adj1" fmla="val -9824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 112"/>
          <p:cNvCxnSpPr>
            <a:stCxn id="66" idx="3"/>
            <a:endCxn id="303" idx="1"/>
          </p:cNvCxnSpPr>
          <p:nvPr/>
        </p:nvCxnSpPr>
        <p:spPr>
          <a:xfrm flipH="1" flipV="1">
            <a:off x="2649422" y="3729463"/>
            <a:ext cx="6986085" cy="5395607"/>
          </a:xfrm>
          <a:prstGeom prst="bentConnector5">
            <a:avLst>
              <a:gd name="adj1" fmla="val -4908"/>
              <a:gd name="adj2" fmla="val 48225"/>
              <a:gd name="adj3" fmla="val 104908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stCxn id="7" idx="3"/>
            <a:endCxn id="67" idx="1"/>
          </p:cNvCxnSpPr>
          <p:nvPr/>
        </p:nvCxnSpPr>
        <p:spPr>
          <a:xfrm>
            <a:off x="2529767" y="622229"/>
            <a:ext cx="1201581" cy="27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/>
          <p:cNvCxnSpPr>
            <a:stCxn id="81" idx="3"/>
            <a:endCxn id="14" idx="1"/>
          </p:cNvCxnSpPr>
          <p:nvPr/>
        </p:nvCxnSpPr>
        <p:spPr>
          <a:xfrm>
            <a:off x="11714750" y="646151"/>
            <a:ext cx="3295395" cy="188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꺾인 연결선 155"/>
          <p:cNvCxnSpPr>
            <a:stCxn id="81" idx="3"/>
            <a:endCxn id="10" idx="1"/>
          </p:cNvCxnSpPr>
          <p:nvPr/>
        </p:nvCxnSpPr>
        <p:spPr>
          <a:xfrm>
            <a:off x="11714750" y="646151"/>
            <a:ext cx="444167" cy="130010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모서리가 둥근 직사각형 20"/>
          <p:cNvSpPr/>
          <p:nvPr/>
        </p:nvSpPr>
        <p:spPr>
          <a:xfrm>
            <a:off x="10353163" y="7213458"/>
            <a:ext cx="1373513" cy="32403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23277" tIns="23277" rIns="23277" bIns="23277" anchor="ctr"/>
          <a:lstStyle/>
          <a:p>
            <a:pPr algn="ctr">
              <a:spcBef>
                <a:spcPct val="10000"/>
              </a:spcBef>
              <a:defRPr/>
            </a:pPr>
            <a:r>
              <a:rPr lang="ko-KR" altLang="en-US" sz="1350" dirty="0">
                <a:latin typeface="+mn-ea"/>
              </a:rPr>
              <a:t>로그인</a:t>
            </a:r>
          </a:p>
        </p:txBody>
      </p:sp>
      <p:sp>
        <p:nvSpPr>
          <p:cNvPr id="262" name="모서리가 둥근 직사각형 20"/>
          <p:cNvSpPr/>
          <p:nvPr/>
        </p:nvSpPr>
        <p:spPr>
          <a:xfrm>
            <a:off x="10341235" y="6630939"/>
            <a:ext cx="1373513" cy="32403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23277" tIns="23277" rIns="23277" bIns="23277" anchor="ctr"/>
          <a:lstStyle/>
          <a:p>
            <a:pPr algn="ctr">
              <a:spcBef>
                <a:spcPct val="10000"/>
              </a:spcBef>
              <a:defRPr/>
            </a:pPr>
            <a:r>
              <a:rPr lang="ko-KR" altLang="en-US" sz="1350" dirty="0">
                <a:latin typeface="+mn-ea"/>
              </a:rPr>
              <a:t>로그인</a:t>
            </a:r>
          </a:p>
        </p:txBody>
      </p:sp>
      <p:cxnSp>
        <p:nvCxnSpPr>
          <p:cNvPr id="292" name="꺾인 연결선 291"/>
          <p:cNvCxnSpPr>
            <a:endCxn id="30" idx="2"/>
          </p:cNvCxnSpPr>
          <p:nvPr/>
        </p:nvCxnSpPr>
        <p:spPr>
          <a:xfrm flipV="1">
            <a:off x="9635507" y="7613432"/>
            <a:ext cx="3403524" cy="1507908"/>
          </a:xfrm>
          <a:prstGeom prst="bentConnector2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직사각형 302"/>
          <p:cNvSpPr/>
          <p:nvPr/>
        </p:nvSpPr>
        <p:spPr>
          <a:xfrm>
            <a:off x="2649422" y="3369554"/>
            <a:ext cx="1200150" cy="719817"/>
          </a:xfrm>
          <a:prstGeom prst="rect">
            <a:avLst/>
          </a:prstGeom>
          <a:solidFill>
            <a:srgbClr val="6B7FE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37160" tIns="68580" rIns="137160" bIns="68580" anchor="ctr"/>
          <a:lstStyle/>
          <a:p>
            <a:pPr algn="ctr">
              <a:defRPr/>
            </a:pPr>
            <a:r>
              <a:rPr lang="ko-KR" altLang="en-US" sz="1500" dirty="0"/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162708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07892" y="1204229"/>
            <a:ext cx="14246933" cy="5342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차봇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5770647" y="5227194"/>
            <a:ext cx="3422106" cy="8582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잘못된 언어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7328190" y="9509686"/>
            <a:ext cx="514286" cy="3992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22P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147301" y="992974"/>
            <a:ext cx="4595640" cy="8397502"/>
            <a:chOff x="-147301" y="992974"/>
            <a:chExt cx="4595640" cy="83975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301" y="992974"/>
              <a:ext cx="4595640" cy="839750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08046" y="9728821"/>
            <a:ext cx="4047301" cy="5279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team</a:t>
            </a:r>
            <a:r>
              <a:rPr lang="en-US" sz="2000" dirty="0" smtClean="0">
                <a:solidFill>
                  <a:srgbClr val="000000"/>
                </a:solidFill>
                <a:latin typeface="Pretendard SemiBold" pitchFamily="34" charset="0"/>
                <a:cs typeface="Pretendard SemiBold" pitchFamily="34" charset="0"/>
              </a:rPr>
              <a:t> projectㅣ앱 개발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9500" y="408098"/>
            <a:ext cx="2388886" cy="95238"/>
            <a:chOff x="19500" y="408098"/>
            <a:chExt cx="2388886" cy="952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9500" y="408098"/>
              <a:ext cx="2388886" cy="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9446" y="303696"/>
            <a:ext cx="16286822" cy="304041"/>
            <a:chOff x="999446" y="303696"/>
            <a:chExt cx="16286822" cy="30404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99446" y="303696"/>
              <a:ext cx="16286822" cy="304041"/>
              <a:chOff x="999446" y="303696"/>
              <a:chExt cx="16286822" cy="304041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023980" y="555973"/>
                <a:ext cx="16222743" cy="51765"/>
                <a:chOff x="1023980" y="555973"/>
                <a:chExt cx="16222743" cy="51765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023980" y="555973"/>
                  <a:ext cx="16222743" cy="51765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880139" y="423003"/>
                <a:ext cx="287682" cy="49068"/>
                <a:chOff x="880139" y="423003"/>
                <a:chExt cx="287682" cy="49068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5400000">
                  <a:off x="880139" y="423003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4791211" y="423003"/>
                <a:ext cx="287682" cy="49068"/>
                <a:chOff x="4791211" y="423003"/>
                <a:chExt cx="287682" cy="49068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5400000">
                  <a:off x="4791211" y="423003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7117893" y="423003"/>
                <a:ext cx="287682" cy="49068"/>
                <a:chOff x="17117893" y="423003"/>
                <a:chExt cx="287682" cy="49068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5400000">
                  <a:off x="17117893" y="423003"/>
                  <a:ext cx="287682" cy="49068"/>
                </a:xfrm>
                <a:prstGeom prst="rect">
                  <a:avLst/>
                </a:prstGeom>
              </p:spPr>
            </p:pic>
          </p:grpSp>
        </p:grpSp>
        <p:sp>
          <p:nvSpPr>
            <p:cNvPr id="27" name="Object 27"/>
            <p:cNvSpPr txBox="1"/>
            <p:nvPr/>
          </p:nvSpPr>
          <p:spPr>
            <a:xfrm>
              <a:off x="1179634" y="303697"/>
              <a:ext cx="4867759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TEAM PROJECT</a:t>
              </a:r>
              <a:endParaRPr lang="en-US" dirty="0"/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5064119" y="303697"/>
              <a:ext cx="4867759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BRAND &amp; SITE ANALYSIS</a:t>
              </a:r>
              <a:endParaRPr lang="en-US" dirty="0"/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14129571" y="303697"/>
              <a:ext cx="2966161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APP DEVELOPMENT</a:t>
              </a:r>
              <a:endParaRPr lang="en-US" dirty="0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307892" y="1204229"/>
            <a:ext cx="14246933" cy="5342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차봇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5770647" y="5227194"/>
            <a:ext cx="3422106" cy="8582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잘못된 언어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8940668" y="5293530"/>
            <a:ext cx="981203" cy="1084932"/>
            <a:chOff x="8940668" y="5293530"/>
            <a:chExt cx="981203" cy="108493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40668" y="5293530"/>
              <a:ext cx="981203" cy="1084932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126724" y="1747990"/>
            <a:ext cx="5296510" cy="2372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 smtClean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IDEA-SKETCH</a:t>
            </a:r>
            <a:endParaRPr lang="en-US" dirty="0"/>
          </a:p>
        </p:txBody>
      </p:sp>
      <p:sp>
        <p:nvSpPr>
          <p:cNvPr id="37" name="Object 37"/>
          <p:cNvSpPr txBox="1"/>
          <p:nvPr/>
        </p:nvSpPr>
        <p:spPr>
          <a:xfrm>
            <a:off x="203119" y="1197414"/>
            <a:ext cx="1000000" cy="134161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000" kern="0" spc="-100" dirty="0" smtClean="0">
                <a:solidFill>
                  <a:srgbClr val="D2E1FF"/>
                </a:solidFill>
                <a:latin typeface="Open Sans Light" pitchFamily="34" charset="0"/>
                <a:cs typeface="Open Sans Light" pitchFamily="34" charset="0"/>
              </a:rPr>
              <a:t>03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4657731" y="992974"/>
            <a:ext cx="6041664" cy="4090710"/>
            <a:chOff x="4657731" y="992974"/>
            <a:chExt cx="6041664" cy="409071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57731" y="992974"/>
              <a:ext cx="6041664" cy="40907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114839" y="1134286"/>
            <a:ext cx="6171429" cy="3951429"/>
            <a:chOff x="11114839" y="1134286"/>
            <a:chExt cx="6171429" cy="395142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14839" y="1134286"/>
              <a:ext cx="6171429" cy="395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052051" y="5640476"/>
            <a:ext cx="6171429" cy="3750000"/>
            <a:chOff x="8052051" y="5640476"/>
            <a:chExt cx="6171429" cy="375000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52051" y="5640476"/>
              <a:ext cx="6171429" cy="375000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027609" y="5722812"/>
            <a:ext cx="2650954" cy="3671900"/>
            <a:chOff x="5027609" y="5722812"/>
            <a:chExt cx="2650954" cy="367190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27609" y="5722812"/>
              <a:ext cx="2650954" cy="36719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07892" y="1204229"/>
            <a:ext cx="14246933" cy="5342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차봇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5770647" y="5227194"/>
            <a:ext cx="3422106" cy="8582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잘못된 언어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7286411" y="9509686"/>
            <a:ext cx="764964" cy="3992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23P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147301" y="992974"/>
            <a:ext cx="4595640" cy="8397502"/>
            <a:chOff x="-147301" y="992974"/>
            <a:chExt cx="4595640" cy="83975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301" y="992974"/>
              <a:ext cx="4595640" cy="839750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08046" y="9728821"/>
            <a:ext cx="4047301" cy="5279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team</a:t>
            </a:r>
            <a:r>
              <a:rPr lang="en-US" sz="2000" dirty="0" smtClean="0">
                <a:solidFill>
                  <a:srgbClr val="000000"/>
                </a:solidFill>
                <a:latin typeface="Pretendard SemiBold" pitchFamily="34" charset="0"/>
                <a:cs typeface="Pretendard SemiBold" pitchFamily="34" charset="0"/>
              </a:rPr>
              <a:t> projectㅣ앱 개발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9500" y="408098"/>
            <a:ext cx="2388886" cy="95238"/>
            <a:chOff x="19500" y="408098"/>
            <a:chExt cx="2388886" cy="952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9500" y="408098"/>
              <a:ext cx="2388886" cy="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9446" y="303696"/>
            <a:ext cx="16286822" cy="304041"/>
            <a:chOff x="999446" y="303696"/>
            <a:chExt cx="16286822" cy="30404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99446" y="303696"/>
              <a:ext cx="16286822" cy="304041"/>
              <a:chOff x="999446" y="303696"/>
              <a:chExt cx="16286822" cy="304041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023980" y="555973"/>
                <a:ext cx="16222743" cy="51765"/>
                <a:chOff x="1023980" y="555973"/>
                <a:chExt cx="16222743" cy="51765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023980" y="555973"/>
                  <a:ext cx="16222743" cy="51765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880139" y="423003"/>
                <a:ext cx="287682" cy="49068"/>
                <a:chOff x="880139" y="423003"/>
                <a:chExt cx="287682" cy="49068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5400000">
                  <a:off x="880139" y="423003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4791211" y="423003"/>
                <a:ext cx="287682" cy="49068"/>
                <a:chOff x="4791211" y="423003"/>
                <a:chExt cx="287682" cy="49068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5400000">
                  <a:off x="4791211" y="423003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7117893" y="423003"/>
                <a:ext cx="287682" cy="49068"/>
                <a:chOff x="17117893" y="423003"/>
                <a:chExt cx="287682" cy="49068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5400000">
                  <a:off x="17117893" y="423003"/>
                  <a:ext cx="287682" cy="49068"/>
                </a:xfrm>
                <a:prstGeom prst="rect">
                  <a:avLst/>
                </a:prstGeom>
              </p:spPr>
            </p:pic>
          </p:grpSp>
        </p:grpSp>
        <p:sp>
          <p:nvSpPr>
            <p:cNvPr id="27" name="Object 27"/>
            <p:cNvSpPr txBox="1"/>
            <p:nvPr/>
          </p:nvSpPr>
          <p:spPr>
            <a:xfrm>
              <a:off x="1179634" y="303697"/>
              <a:ext cx="4867759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TEAM PROJECT</a:t>
              </a:r>
              <a:endParaRPr lang="en-US" dirty="0"/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5064119" y="303697"/>
              <a:ext cx="4867759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BRAND &amp; SITE ANALYSIS</a:t>
              </a:r>
              <a:endParaRPr lang="en-US" dirty="0"/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14129571" y="303697"/>
              <a:ext cx="2966161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APP DEVELOPMENT</a:t>
              </a:r>
              <a:endParaRPr lang="en-US" dirty="0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307892" y="1204229"/>
            <a:ext cx="14246933" cy="5342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차봇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5770647" y="5227194"/>
            <a:ext cx="3422106" cy="8582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잘못된 언어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8940668" y="5293530"/>
            <a:ext cx="981203" cy="1084932"/>
            <a:chOff x="8940668" y="5293530"/>
            <a:chExt cx="981203" cy="108493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40668" y="5293530"/>
              <a:ext cx="981203" cy="1084932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126724" y="1747990"/>
            <a:ext cx="5296510" cy="23863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 smtClean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WIRE-FRAME</a:t>
            </a:r>
            <a:endParaRPr lang="en-US" dirty="0"/>
          </a:p>
        </p:txBody>
      </p:sp>
      <p:sp>
        <p:nvSpPr>
          <p:cNvPr id="37" name="Object 37"/>
          <p:cNvSpPr txBox="1"/>
          <p:nvPr/>
        </p:nvSpPr>
        <p:spPr>
          <a:xfrm>
            <a:off x="203119" y="1197414"/>
            <a:ext cx="1000000" cy="134161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000" kern="0" spc="-100" dirty="0" smtClean="0">
                <a:solidFill>
                  <a:srgbClr val="D2E1FF"/>
                </a:solidFill>
                <a:latin typeface="Open Sans Light" pitchFamily="34" charset="0"/>
                <a:cs typeface="Open Sans Light" pitchFamily="34" charset="0"/>
              </a:rPr>
              <a:t>04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4980257" y="992974"/>
            <a:ext cx="11849325" cy="8397502"/>
            <a:chOff x="4980257" y="992974"/>
            <a:chExt cx="11849325" cy="839750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80257" y="992974"/>
              <a:ext cx="11849325" cy="83975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07892" y="1204229"/>
            <a:ext cx="14246933" cy="5342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차봇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5770647" y="5227194"/>
            <a:ext cx="3422106" cy="8582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잘못된 언어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7292648" y="9509686"/>
            <a:ext cx="813254" cy="3992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24P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147301" y="992974"/>
            <a:ext cx="4595640" cy="8397502"/>
            <a:chOff x="-147301" y="992974"/>
            <a:chExt cx="4595640" cy="83975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301" y="992974"/>
              <a:ext cx="4595640" cy="839750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08046" y="9728821"/>
            <a:ext cx="4047301" cy="5279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team</a:t>
            </a:r>
            <a:r>
              <a:rPr lang="en-US" sz="2000" dirty="0" smtClean="0">
                <a:solidFill>
                  <a:srgbClr val="000000"/>
                </a:solidFill>
                <a:latin typeface="Pretendard SemiBold" pitchFamily="34" charset="0"/>
                <a:cs typeface="Pretendard SemiBold" pitchFamily="34" charset="0"/>
              </a:rPr>
              <a:t> projectㅣ앱 개발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9500" y="408098"/>
            <a:ext cx="2388886" cy="95238"/>
            <a:chOff x="19500" y="408098"/>
            <a:chExt cx="2388886" cy="952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9500" y="408098"/>
              <a:ext cx="2388886" cy="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9446" y="303696"/>
            <a:ext cx="16286822" cy="304041"/>
            <a:chOff x="999446" y="303696"/>
            <a:chExt cx="16286822" cy="30404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99446" y="303696"/>
              <a:ext cx="16286822" cy="304041"/>
              <a:chOff x="999446" y="303696"/>
              <a:chExt cx="16286822" cy="304041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023980" y="555973"/>
                <a:ext cx="16222743" cy="51765"/>
                <a:chOff x="1023980" y="555973"/>
                <a:chExt cx="16222743" cy="51765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023980" y="555973"/>
                  <a:ext cx="16222743" cy="51765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880139" y="423003"/>
                <a:ext cx="287682" cy="49068"/>
                <a:chOff x="880139" y="423003"/>
                <a:chExt cx="287682" cy="49068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5400000">
                  <a:off x="880139" y="423003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4791211" y="423003"/>
                <a:ext cx="287682" cy="49068"/>
                <a:chOff x="4791211" y="423003"/>
                <a:chExt cx="287682" cy="49068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5400000">
                  <a:off x="4791211" y="423003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7117893" y="423003"/>
                <a:ext cx="287682" cy="49068"/>
                <a:chOff x="17117893" y="423003"/>
                <a:chExt cx="287682" cy="49068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5400000">
                  <a:off x="17117893" y="423003"/>
                  <a:ext cx="287682" cy="49068"/>
                </a:xfrm>
                <a:prstGeom prst="rect">
                  <a:avLst/>
                </a:prstGeom>
              </p:spPr>
            </p:pic>
          </p:grpSp>
        </p:grpSp>
        <p:sp>
          <p:nvSpPr>
            <p:cNvPr id="27" name="Object 27"/>
            <p:cNvSpPr txBox="1"/>
            <p:nvPr/>
          </p:nvSpPr>
          <p:spPr>
            <a:xfrm>
              <a:off x="1179634" y="303697"/>
              <a:ext cx="4867759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TEAM PROJECT</a:t>
              </a:r>
              <a:endParaRPr lang="en-US" dirty="0"/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5064119" y="303697"/>
              <a:ext cx="4867759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BRAND &amp; SITE ANALYSIS</a:t>
              </a:r>
              <a:endParaRPr lang="en-US" dirty="0"/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14129571" y="303697"/>
              <a:ext cx="2966161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APP DEVELOPMENT</a:t>
              </a:r>
              <a:endParaRPr lang="en-US" dirty="0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307892" y="1204229"/>
            <a:ext cx="14246933" cy="5342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차봇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5770647" y="5227194"/>
            <a:ext cx="3422106" cy="8582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잘못된 언어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8940668" y="5293530"/>
            <a:ext cx="981203" cy="1084932"/>
            <a:chOff x="8940668" y="5293530"/>
            <a:chExt cx="981203" cy="108493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40668" y="5293530"/>
              <a:ext cx="981203" cy="1084932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126724" y="1747990"/>
            <a:ext cx="5296510" cy="23863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 smtClean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WIRE-FRAME</a:t>
            </a:r>
            <a:endParaRPr lang="en-US" dirty="0"/>
          </a:p>
        </p:txBody>
      </p:sp>
      <p:sp>
        <p:nvSpPr>
          <p:cNvPr id="37" name="Object 37"/>
          <p:cNvSpPr txBox="1"/>
          <p:nvPr/>
        </p:nvSpPr>
        <p:spPr>
          <a:xfrm>
            <a:off x="203119" y="1197414"/>
            <a:ext cx="1000000" cy="134161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000" kern="0" spc="-100" dirty="0" smtClean="0">
                <a:solidFill>
                  <a:srgbClr val="D2E1FF"/>
                </a:solidFill>
                <a:latin typeface="Open Sans Light" pitchFamily="34" charset="0"/>
                <a:cs typeface="Open Sans Light" pitchFamily="34" charset="0"/>
              </a:rPr>
              <a:t>04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5531488" y="992974"/>
            <a:ext cx="10980309" cy="8397502"/>
            <a:chOff x="5531488" y="992974"/>
            <a:chExt cx="10980309" cy="839750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31488" y="992974"/>
              <a:ext cx="10980309" cy="83975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07892" y="1204229"/>
            <a:ext cx="14246933" cy="5342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차봇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5770647" y="5227194"/>
            <a:ext cx="3422106" cy="8582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잘못된 언어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7291905" y="9509686"/>
            <a:ext cx="514286" cy="3992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25P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147301" y="992974"/>
            <a:ext cx="4595640" cy="8397502"/>
            <a:chOff x="-147301" y="992974"/>
            <a:chExt cx="4595640" cy="83975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301" y="992974"/>
              <a:ext cx="4595640" cy="839750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08046" y="9728821"/>
            <a:ext cx="4047301" cy="5279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team</a:t>
            </a:r>
            <a:r>
              <a:rPr lang="en-US" sz="2000" dirty="0" smtClean="0">
                <a:solidFill>
                  <a:srgbClr val="000000"/>
                </a:solidFill>
                <a:latin typeface="Pretendard SemiBold" pitchFamily="34" charset="0"/>
                <a:cs typeface="Pretendard SemiBold" pitchFamily="34" charset="0"/>
              </a:rPr>
              <a:t> projectㅣ앱 개발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9500" y="408098"/>
            <a:ext cx="2388886" cy="95238"/>
            <a:chOff x="19500" y="408098"/>
            <a:chExt cx="2388886" cy="952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9500" y="408098"/>
              <a:ext cx="2388886" cy="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9446" y="303696"/>
            <a:ext cx="16286822" cy="304041"/>
            <a:chOff x="999446" y="303696"/>
            <a:chExt cx="16286822" cy="30404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99446" y="303696"/>
              <a:ext cx="16286822" cy="304041"/>
              <a:chOff x="999446" y="303696"/>
              <a:chExt cx="16286822" cy="304041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023980" y="555973"/>
                <a:ext cx="16222743" cy="51765"/>
                <a:chOff x="1023980" y="555973"/>
                <a:chExt cx="16222743" cy="51765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023980" y="555973"/>
                  <a:ext cx="16222743" cy="51765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880139" y="423003"/>
                <a:ext cx="287682" cy="49068"/>
                <a:chOff x="880139" y="423003"/>
                <a:chExt cx="287682" cy="49068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5400000">
                  <a:off x="880139" y="423003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4791211" y="423003"/>
                <a:ext cx="287682" cy="49068"/>
                <a:chOff x="4791211" y="423003"/>
                <a:chExt cx="287682" cy="49068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5400000">
                  <a:off x="4791211" y="423003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7117893" y="423003"/>
                <a:ext cx="287682" cy="49068"/>
                <a:chOff x="17117893" y="423003"/>
                <a:chExt cx="287682" cy="49068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5400000">
                  <a:off x="17117893" y="423003"/>
                  <a:ext cx="287682" cy="49068"/>
                </a:xfrm>
                <a:prstGeom prst="rect">
                  <a:avLst/>
                </a:prstGeom>
              </p:spPr>
            </p:pic>
          </p:grpSp>
        </p:grpSp>
        <p:sp>
          <p:nvSpPr>
            <p:cNvPr id="27" name="Object 27"/>
            <p:cNvSpPr txBox="1"/>
            <p:nvPr/>
          </p:nvSpPr>
          <p:spPr>
            <a:xfrm>
              <a:off x="1179634" y="303697"/>
              <a:ext cx="4867759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TEAM PROJECT</a:t>
              </a:r>
              <a:endParaRPr lang="en-US" dirty="0"/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5064119" y="303697"/>
              <a:ext cx="4867759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BRAND &amp; SITE ANALYSIS</a:t>
              </a:r>
              <a:endParaRPr lang="en-US" dirty="0"/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14129571" y="303697"/>
              <a:ext cx="2966161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APP DEVELOPMENT</a:t>
              </a:r>
              <a:endParaRPr lang="en-US" dirty="0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307892" y="1204229"/>
            <a:ext cx="14246933" cy="5342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차봇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5770647" y="5227194"/>
            <a:ext cx="3422106" cy="8582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잘못된 언어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8940668" y="5293530"/>
            <a:ext cx="981203" cy="1084932"/>
            <a:chOff x="8940668" y="5293530"/>
            <a:chExt cx="981203" cy="108493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40668" y="5293530"/>
              <a:ext cx="981203" cy="1084932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126724" y="1747990"/>
            <a:ext cx="5296510" cy="23863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 smtClean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WIRE-FRAME</a:t>
            </a:r>
            <a:endParaRPr lang="en-US" dirty="0"/>
          </a:p>
        </p:txBody>
      </p:sp>
      <p:sp>
        <p:nvSpPr>
          <p:cNvPr id="37" name="Object 37"/>
          <p:cNvSpPr txBox="1"/>
          <p:nvPr/>
        </p:nvSpPr>
        <p:spPr>
          <a:xfrm>
            <a:off x="203119" y="1197414"/>
            <a:ext cx="1000000" cy="134161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000" kern="0" spc="-100" dirty="0" smtClean="0">
                <a:solidFill>
                  <a:srgbClr val="D2E1FF"/>
                </a:solidFill>
                <a:latin typeface="Open Sans Light" pitchFamily="34" charset="0"/>
                <a:cs typeface="Open Sans Light" pitchFamily="34" charset="0"/>
              </a:rPr>
              <a:t>04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5398982" y="992974"/>
            <a:ext cx="10888627" cy="8397502"/>
            <a:chOff x="5398982" y="992974"/>
            <a:chExt cx="10888627" cy="839750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98982" y="992974"/>
              <a:ext cx="10888627" cy="83975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07892" y="1204229"/>
            <a:ext cx="14246933" cy="5342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차봇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5770647" y="5227194"/>
            <a:ext cx="3422106" cy="8582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잘못된 언어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7384381" y="9509686"/>
            <a:ext cx="528571" cy="3992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26P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147301" y="992974"/>
            <a:ext cx="4595640" cy="8397502"/>
            <a:chOff x="-147301" y="992974"/>
            <a:chExt cx="4595640" cy="83975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301" y="992974"/>
              <a:ext cx="4595640" cy="839750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08046" y="9728821"/>
            <a:ext cx="4047301" cy="5279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team</a:t>
            </a:r>
            <a:r>
              <a:rPr lang="en-US" sz="2000" dirty="0" smtClean="0">
                <a:solidFill>
                  <a:srgbClr val="000000"/>
                </a:solidFill>
                <a:latin typeface="Pretendard SemiBold" pitchFamily="34" charset="0"/>
                <a:cs typeface="Pretendard SemiBold" pitchFamily="34" charset="0"/>
              </a:rPr>
              <a:t> projectㅣ앱 개발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9500" y="408098"/>
            <a:ext cx="2388886" cy="95238"/>
            <a:chOff x="19500" y="408098"/>
            <a:chExt cx="2388886" cy="952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9500" y="408098"/>
              <a:ext cx="2388886" cy="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9446" y="303696"/>
            <a:ext cx="16286822" cy="304041"/>
            <a:chOff x="999446" y="303696"/>
            <a:chExt cx="16286822" cy="30404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99446" y="303696"/>
              <a:ext cx="16286822" cy="304041"/>
              <a:chOff x="999446" y="303696"/>
              <a:chExt cx="16286822" cy="304041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023980" y="555973"/>
                <a:ext cx="16222743" cy="51765"/>
                <a:chOff x="1023980" y="555973"/>
                <a:chExt cx="16222743" cy="51765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023980" y="555973"/>
                  <a:ext cx="16222743" cy="51765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880139" y="423003"/>
                <a:ext cx="287682" cy="49068"/>
                <a:chOff x="880139" y="423003"/>
                <a:chExt cx="287682" cy="49068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5400000">
                  <a:off x="880139" y="423003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4791211" y="423003"/>
                <a:ext cx="287682" cy="49068"/>
                <a:chOff x="4791211" y="423003"/>
                <a:chExt cx="287682" cy="49068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5400000">
                  <a:off x="4791211" y="423003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7117893" y="423003"/>
                <a:ext cx="287682" cy="49068"/>
                <a:chOff x="17117893" y="423003"/>
                <a:chExt cx="287682" cy="49068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5400000">
                  <a:off x="17117893" y="423003"/>
                  <a:ext cx="287682" cy="49068"/>
                </a:xfrm>
                <a:prstGeom prst="rect">
                  <a:avLst/>
                </a:prstGeom>
              </p:spPr>
            </p:pic>
          </p:grpSp>
        </p:grpSp>
        <p:sp>
          <p:nvSpPr>
            <p:cNvPr id="27" name="Object 27"/>
            <p:cNvSpPr txBox="1"/>
            <p:nvPr/>
          </p:nvSpPr>
          <p:spPr>
            <a:xfrm>
              <a:off x="1179634" y="303697"/>
              <a:ext cx="4867759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TEAM PROJECT</a:t>
              </a:r>
              <a:endParaRPr lang="en-US" dirty="0"/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5064119" y="303697"/>
              <a:ext cx="4867759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BRAND &amp; SITE ANALYSIS</a:t>
              </a:r>
              <a:endParaRPr lang="en-US" dirty="0"/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14129571" y="303697"/>
              <a:ext cx="2966161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APP DEVELOPMENT</a:t>
              </a:r>
              <a:endParaRPr lang="en-US" dirty="0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307892" y="1204229"/>
            <a:ext cx="14246933" cy="5342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차봇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5770647" y="5227194"/>
            <a:ext cx="3422106" cy="8582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잘못된 언어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8940668" y="5293530"/>
            <a:ext cx="981203" cy="1084932"/>
            <a:chOff x="8940668" y="5293530"/>
            <a:chExt cx="981203" cy="108493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40668" y="5293530"/>
              <a:ext cx="981203" cy="1084932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126724" y="1747990"/>
            <a:ext cx="5296510" cy="23863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 smtClean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WIRE-FRAME</a:t>
            </a:r>
            <a:endParaRPr lang="en-US" dirty="0"/>
          </a:p>
        </p:txBody>
      </p:sp>
      <p:sp>
        <p:nvSpPr>
          <p:cNvPr id="37" name="Object 37"/>
          <p:cNvSpPr txBox="1"/>
          <p:nvPr/>
        </p:nvSpPr>
        <p:spPr>
          <a:xfrm>
            <a:off x="203119" y="1197414"/>
            <a:ext cx="1000000" cy="134161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000" kern="0" spc="-100" dirty="0" smtClean="0">
                <a:solidFill>
                  <a:srgbClr val="D2E1FF"/>
                </a:solidFill>
                <a:latin typeface="Open Sans Light" pitchFamily="34" charset="0"/>
                <a:cs typeface="Open Sans Light" pitchFamily="34" charset="0"/>
              </a:rPr>
              <a:t>04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5157708" y="992974"/>
            <a:ext cx="11326863" cy="8397502"/>
            <a:chOff x="5157708" y="992974"/>
            <a:chExt cx="11326863" cy="839750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57708" y="992974"/>
              <a:ext cx="11326863" cy="83975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07892" y="1204229"/>
            <a:ext cx="14246933" cy="5342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차봇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5770647" y="5227194"/>
            <a:ext cx="3422106" cy="8582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잘못된 언어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7384381" y="9509686"/>
            <a:ext cx="528571" cy="3992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27P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147301" y="992974"/>
            <a:ext cx="4595640" cy="8397502"/>
            <a:chOff x="-147301" y="992974"/>
            <a:chExt cx="4595640" cy="83975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301" y="992974"/>
              <a:ext cx="4595640" cy="839750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08046" y="9728821"/>
            <a:ext cx="4047301" cy="5279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team</a:t>
            </a:r>
            <a:r>
              <a:rPr lang="en-US" sz="2000" dirty="0" smtClean="0">
                <a:solidFill>
                  <a:srgbClr val="000000"/>
                </a:solidFill>
                <a:latin typeface="Pretendard SemiBold" pitchFamily="34" charset="0"/>
                <a:cs typeface="Pretendard SemiBold" pitchFamily="34" charset="0"/>
              </a:rPr>
              <a:t> projectㅣ앱 개발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9500" y="408098"/>
            <a:ext cx="2388886" cy="95238"/>
            <a:chOff x="19500" y="408098"/>
            <a:chExt cx="2388886" cy="952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9500" y="408098"/>
              <a:ext cx="2388886" cy="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9446" y="303696"/>
            <a:ext cx="16286822" cy="304041"/>
            <a:chOff x="999446" y="303696"/>
            <a:chExt cx="16286822" cy="30404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99446" y="303696"/>
              <a:ext cx="16286822" cy="304041"/>
              <a:chOff x="999446" y="303696"/>
              <a:chExt cx="16286822" cy="304041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023980" y="555973"/>
                <a:ext cx="16222743" cy="51765"/>
                <a:chOff x="1023980" y="555973"/>
                <a:chExt cx="16222743" cy="51765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023980" y="555973"/>
                  <a:ext cx="16222743" cy="51765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880139" y="423003"/>
                <a:ext cx="287682" cy="49068"/>
                <a:chOff x="880139" y="423003"/>
                <a:chExt cx="287682" cy="49068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5400000">
                  <a:off x="880139" y="423003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4791211" y="423003"/>
                <a:ext cx="287682" cy="49068"/>
                <a:chOff x="4791211" y="423003"/>
                <a:chExt cx="287682" cy="49068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5400000">
                  <a:off x="4791211" y="423003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7117893" y="423003"/>
                <a:ext cx="287682" cy="49068"/>
                <a:chOff x="17117893" y="423003"/>
                <a:chExt cx="287682" cy="49068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5400000">
                  <a:off x="17117893" y="423003"/>
                  <a:ext cx="287682" cy="49068"/>
                </a:xfrm>
                <a:prstGeom prst="rect">
                  <a:avLst/>
                </a:prstGeom>
              </p:spPr>
            </p:pic>
          </p:grpSp>
        </p:grpSp>
        <p:sp>
          <p:nvSpPr>
            <p:cNvPr id="27" name="Object 27"/>
            <p:cNvSpPr txBox="1"/>
            <p:nvPr/>
          </p:nvSpPr>
          <p:spPr>
            <a:xfrm>
              <a:off x="1179634" y="303697"/>
              <a:ext cx="4867759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TEAM PROJECT</a:t>
              </a:r>
              <a:endParaRPr lang="en-US" dirty="0"/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5064119" y="303697"/>
              <a:ext cx="4867759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BRAND &amp; SITE ANALYSIS</a:t>
              </a:r>
              <a:endParaRPr lang="en-US" dirty="0"/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14129571" y="303697"/>
              <a:ext cx="2966161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APP DEVELOPMENT</a:t>
              </a:r>
              <a:endParaRPr lang="en-US" dirty="0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307892" y="1204229"/>
            <a:ext cx="14246933" cy="5342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차봇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5770647" y="5227194"/>
            <a:ext cx="3422106" cy="8582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잘못된 언어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8940668" y="5293530"/>
            <a:ext cx="981203" cy="1084932"/>
            <a:chOff x="8940668" y="5293530"/>
            <a:chExt cx="981203" cy="108493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40668" y="5293530"/>
              <a:ext cx="981203" cy="1084932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126724" y="1747990"/>
            <a:ext cx="5296510" cy="23863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 smtClean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WIRE-FRAME</a:t>
            </a:r>
            <a:endParaRPr lang="en-US" dirty="0"/>
          </a:p>
        </p:txBody>
      </p:sp>
      <p:sp>
        <p:nvSpPr>
          <p:cNvPr id="37" name="Object 37"/>
          <p:cNvSpPr txBox="1"/>
          <p:nvPr/>
        </p:nvSpPr>
        <p:spPr>
          <a:xfrm>
            <a:off x="203119" y="1197414"/>
            <a:ext cx="1000000" cy="134161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000" kern="0" spc="-100" dirty="0" smtClean="0">
                <a:solidFill>
                  <a:srgbClr val="D2E1FF"/>
                </a:solidFill>
                <a:latin typeface="Open Sans Light" pitchFamily="34" charset="0"/>
                <a:cs typeface="Open Sans Light" pitchFamily="34" charset="0"/>
              </a:rPr>
              <a:t>04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5721603" y="992974"/>
            <a:ext cx="10734543" cy="8397502"/>
            <a:chOff x="5721603" y="992974"/>
            <a:chExt cx="10734543" cy="839750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21603" y="992974"/>
              <a:ext cx="10734543" cy="83975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53364" y="5379554"/>
            <a:ext cx="3239178" cy="10779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100" dirty="0" smtClean="0">
                <a:solidFill>
                  <a:srgbClr val="000000"/>
                </a:solidFill>
                <a:latin typeface="Open Sans SemiBold" pitchFamily="34" charset="0"/>
                <a:cs typeface="Open Sans SemiBold" pitchFamily="34" charset="0"/>
              </a:rPr>
              <a:t>Contents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458126" y="6169024"/>
            <a:ext cx="2352517" cy="3211928"/>
            <a:chOff x="458126" y="6169024"/>
            <a:chExt cx="2352517" cy="321192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58126" y="6169024"/>
              <a:ext cx="2352517" cy="3211928"/>
              <a:chOff x="458126" y="6169024"/>
              <a:chExt cx="2352517" cy="321192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8126" y="6169024"/>
                <a:ext cx="2352517" cy="3211928"/>
              </a:xfrm>
              <a:prstGeom prst="rect">
                <a:avLst/>
              </a:prstGeom>
            </p:spPr>
          </p:pic>
        </p:grpSp>
        <p:sp>
          <p:nvSpPr>
            <p:cNvPr id="10" name="Object 10"/>
            <p:cNvSpPr txBox="1"/>
            <p:nvPr/>
          </p:nvSpPr>
          <p:spPr>
            <a:xfrm>
              <a:off x="572411" y="7689579"/>
              <a:ext cx="3314490" cy="123004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sz="2500" kern="0" spc="-100" dirty="0" smtClean="0">
                  <a:solidFill>
                    <a:srgbClr val="FFFFFF"/>
                  </a:solidFill>
                  <a:latin typeface="Open Sans SemiBold" pitchFamily="34" charset="0"/>
                  <a:cs typeface="Open Sans SemiBold" pitchFamily="34" charset="0"/>
                </a:rPr>
                <a:t>기업소개</a:t>
              </a:r>
            </a:p>
            <a:p>
              <a:r>
                <a:rPr lang="en-US" sz="2500" kern="0" spc="-100" dirty="0" smtClean="0">
                  <a:solidFill>
                    <a:srgbClr val="FFFFFF"/>
                  </a:solidFill>
                  <a:latin typeface="Open Sans SemiBold" pitchFamily="34" charset="0"/>
                  <a:cs typeface="Open Sans SemiBold" pitchFamily="34" charset="0"/>
                </a:rPr>
                <a:t>기업비젼 &amp; 미션</a:t>
              </a:r>
              <a:endParaRPr lang="en-US" dirty="0"/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600983" y="8982129"/>
              <a:ext cx="2391516" cy="26487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000" dirty="0" smtClean="0">
                  <a:solidFill>
                    <a:srgbClr val="FFFFFF"/>
                  </a:solidFill>
                  <a:latin typeface="Noto Sans CJK KR Regular" pitchFamily="34" charset="0"/>
                  <a:cs typeface="Noto Sans CJK KR Regular" pitchFamily="34" charset="0"/>
                </a:rPr>
                <a:t>브랜드 미션</a:t>
              </a:r>
              <a:endParaRPr lang="en-US" dirty="0"/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644518" y="5887135"/>
              <a:ext cx="2391516" cy="13279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sz="5000" kern="0" spc="-100" dirty="0" smtClean="0">
                  <a:solidFill>
                    <a:srgbClr val="FFFFFF"/>
                  </a:solidFill>
                  <a:latin typeface="Open Sans Light" pitchFamily="34" charset="0"/>
                  <a:cs typeface="Open Sans Light" pitchFamily="34" charset="0"/>
                </a:rPr>
                <a:t>01-02</a:t>
              </a:r>
              <a:endParaRPr lang="en-US" dirty="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00981" y="867448"/>
            <a:ext cx="10784440" cy="13293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b="1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#1       </a:t>
            </a:r>
            <a:r>
              <a:rPr lang="en-US" sz="5000" b="1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브랜드 &amp; 사이트 분석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3403439" y="6185121"/>
            <a:ext cx="2352517" cy="3211928"/>
            <a:chOff x="3403439" y="6185121"/>
            <a:chExt cx="2352517" cy="321192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403439" y="6185121"/>
              <a:ext cx="2352517" cy="3211928"/>
              <a:chOff x="3403439" y="6185121"/>
              <a:chExt cx="2352517" cy="321192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403439" y="6185121"/>
                <a:ext cx="2352517" cy="3211928"/>
              </a:xfrm>
              <a:prstGeom prst="rect">
                <a:avLst/>
              </a:prstGeom>
            </p:spPr>
          </p:pic>
        </p:grpSp>
        <p:sp>
          <p:nvSpPr>
            <p:cNvPr id="19" name="Object 19"/>
            <p:cNvSpPr txBox="1"/>
            <p:nvPr/>
          </p:nvSpPr>
          <p:spPr>
            <a:xfrm>
              <a:off x="3655938" y="8217728"/>
              <a:ext cx="3023269" cy="654506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sz="2500" kern="0" spc="-100" dirty="0" smtClean="0">
                  <a:solidFill>
                    <a:srgbClr val="FFFFFF"/>
                  </a:solidFill>
                  <a:latin typeface="Open Sans SemiBold" pitchFamily="34" charset="0"/>
                  <a:cs typeface="Open Sans SemiBold" pitchFamily="34" charset="0"/>
                </a:rPr>
                <a:t>리뉴얼목적</a:t>
              </a:r>
              <a:endParaRPr lang="en-US" dirty="0"/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3655938" y="8948420"/>
              <a:ext cx="2914921" cy="32284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200" dirty="0" smtClean="0">
                  <a:solidFill>
                    <a:srgbClr val="FFFFFF"/>
                  </a:solidFill>
                  <a:latin typeface="Noto Sans CJK KR Regular" pitchFamily="34" charset="0"/>
                  <a:cs typeface="Noto Sans CJK KR Regular" pitchFamily="34" charset="0"/>
                </a:rPr>
                <a:t>리뉴얼 컨셉</a:t>
              </a:r>
              <a:endParaRPr lang="en-US" dirty="0"/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3655938" y="5903231"/>
              <a:ext cx="1276732" cy="13279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sz="5000" kern="0" spc="-100" dirty="0" smtClean="0">
                  <a:solidFill>
                    <a:srgbClr val="FFFFFF"/>
                  </a:solidFill>
                  <a:latin typeface="Open Sans Light" pitchFamily="34" charset="0"/>
                  <a:cs typeface="Open Sans Light" pitchFamily="34" charset="0"/>
                </a:rPr>
                <a:t>03</a:t>
              </a:r>
              <a:endParaRPr lang="en-US" dirty="0"/>
            </a:p>
          </p:txBody>
        </p:sp>
      </p:grpSp>
      <p:grpSp>
        <p:nvGrpSpPr>
          <p:cNvPr id="1006" name="그룹 1006"/>
          <p:cNvGrpSpPr/>
          <p:nvPr/>
        </p:nvGrpSpPr>
        <p:grpSpPr>
          <a:xfrm>
            <a:off x="6423299" y="6197595"/>
            <a:ext cx="2352517" cy="3211928"/>
            <a:chOff x="6423299" y="6197595"/>
            <a:chExt cx="2352517" cy="321192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423299" y="6197595"/>
              <a:ext cx="2352517" cy="3211928"/>
              <a:chOff x="6423299" y="6197595"/>
              <a:chExt cx="2352517" cy="321192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423299" y="6197595"/>
                <a:ext cx="2352517" cy="3211928"/>
              </a:xfrm>
              <a:prstGeom prst="rect">
                <a:avLst/>
              </a:prstGeom>
            </p:spPr>
          </p:pic>
        </p:grpSp>
        <p:sp>
          <p:nvSpPr>
            <p:cNvPr id="27" name="Object 27"/>
            <p:cNvSpPr txBox="1"/>
            <p:nvPr/>
          </p:nvSpPr>
          <p:spPr>
            <a:xfrm>
              <a:off x="6674089" y="7646617"/>
              <a:ext cx="3023269" cy="123809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sz="2500" kern="0" spc="-100" dirty="0" smtClean="0">
                  <a:solidFill>
                    <a:srgbClr val="FFFFFF"/>
                  </a:solidFill>
                  <a:latin typeface="Open Sans SemiBold" pitchFamily="34" charset="0"/>
                  <a:cs typeface="Open Sans SemiBold" pitchFamily="34" charset="0"/>
                </a:rPr>
                <a:t>자사 &amp; 경쟁사</a:t>
              </a:r>
            </a:p>
            <a:p>
              <a:r>
                <a:rPr lang="en-US" sz="2500" kern="0" spc="-100" dirty="0" smtClean="0">
                  <a:solidFill>
                    <a:srgbClr val="FFFFFF"/>
                  </a:solidFill>
                  <a:latin typeface="Open Sans SemiBold" pitchFamily="34" charset="0"/>
                  <a:cs typeface="Open Sans SemiBold" pitchFamily="34" charset="0"/>
                </a:rPr>
                <a:t>콘텐츠 분석</a:t>
              </a:r>
              <a:endParaRPr lang="en-US" dirty="0"/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6674089" y="8960895"/>
              <a:ext cx="2914921" cy="32284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200" dirty="0" smtClean="0">
                  <a:solidFill>
                    <a:srgbClr val="FFFFFF"/>
                  </a:solidFill>
                  <a:latin typeface="Noto Sans CJK KR Regular" pitchFamily="34" charset="0"/>
                  <a:cs typeface="Noto Sans CJK KR Regular" pitchFamily="34" charset="0"/>
                </a:rPr>
                <a:t>콘텐츠 분석</a:t>
              </a:r>
              <a:endParaRPr lang="en-US" dirty="0"/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6674089" y="5915706"/>
              <a:ext cx="2437760" cy="13279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sz="5000" kern="0" spc="-100" dirty="0" smtClean="0">
                  <a:solidFill>
                    <a:srgbClr val="FFFFFF"/>
                  </a:solidFill>
                  <a:latin typeface="Open Sans Light" pitchFamily="34" charset="0"/>
                  <a:cs typeface="Open Sans Light" pitchFamily="34" charset="0"/>
                </a:rPr>
                <a:t>04-05</a:t>
              </a:r>
              <a:endParaRPr lang="en-US" dirty="0"/>
            </a:p>
          </p:txBody>
        </p:sp>
      </p:grpSp>
      <p:grpSp>
        <p:nvGrpSpPr>
          <p:cNvPr id="1008" name="그룹 1008"/>
          <p:cNvGrpSpPr/>
          <p:nvPr/>
        </p:nvGrpSpPr>
        <p:grpSpPr>
          <a:xfrm>
            <a:off x="9513078" y="6207119"/>
            <a:ext cx="2352517" cy="3211928"/>
            <a:chOff x="9513078" y="6207119"/>
            <a:chExt cx="2352517" cy="321192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513078" y="6207119"/>
              <a:ext cx="2352517" cy="3211928"/>
              <a:chOff x="9513078" y="6207119"/>
              <a:chExt cx="2352517" cy="321192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513078" y="6207119"/>
                <a:ext cx="2352517" cy="321192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729198" y="6363800"/>
              <a:ext cx="2015512" cy="2817763"/>
              <a:chOff x="9729198" y="6363800"/>
              <a:chExt cx="2015512" cy="2817763"/>
            </a:xfrm>
          </p:grpSpPr>
          <p:sp>
            <p:nvSpPr>
              <p:cNvPr id="36" name="Object 36"/>
              <p:cNvSpPr txBox="1"/>
              <p:nvPr/>
            </p:nvSpPr>
            <p:spPr>
              <a:xfrm>
                <a:off x="9729198" y="7652052"/>
                <a:ext cx="3023269" cy="1238093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r>
                  <a:rPr lang="en-US" sz="2500" kern="0" spc="-100" dirty="0" smtClean="0">
                    <a:solidFill>
                      <a:srgbClr val="FFFFFF"/>
                    </a:solidFill>
                    <a:latin typeface="Open Sans SemiBold" pitchFamily="34" charset="0"/>
                    <a:cs typeface="Open Sans SemiBold" pitchFamily="34" charset="0"/>
                  </a:rPr>
                  <a:t>브랜드 강점과</a:t>
                </a:r>
              </a:p>
              <a:p>
                <a:r>
                  <a:rPr lang="en-US" sz="2500" kern="0" spc="-100" dirty="0" smtClean="0">
                    <a:solidFill>
                      <a:srgbClr val="FFFFFF"/>
                    </a:solidFill>
                    <a:latin typeface="Open Sans SemiBold" pitchFamily="34" charset="0"/>
                    <a:cs typeface="Open Sans SemiBold" pitchFamily="34" charset="0"/>
                  </a:rPr>
                  <a:t>약점 분석</a:t>
                </a:r>
                <a:endParaRPr lang="en-US" dirty="0"/>
              </a:p>
            </p:txBody>
          </p:sp>
          <p:sp>
            <p:nvSpPr>
              <p:cNvPr id="37" name="Object 37"/>
              <p:cNvSpPr txBox="1"/>
              <p:nvPr/>
            </p:nvSpPr>
            <p:spPr>
              <a:xfrm>
                <a:off x="9729198" y="8966330"/>
                <a:ext cx="2914921" cy="32284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sz="1200" dirty="0" smtClean="0">
                    <a:solidFill>
                      <a:srgbClr val="FFFFFF"/>
                    </a:solidFill>
                    <a:latin typeface="Noto Sans CJK KR Regular" pitchFamily="34" charset="0"/>
                    <a:cs typeface="Noto Sans CJK KR Regular" pitchFamily="34" charset="0"/>
                  </a:rPr>
                  <a:t>브랜드 분석</a:t>
                </a:r>
                <a:endParaRPr lang="en-US" dirty="0"/>
              </a:p>
            </p:txBody>
          </p:sp>
          <p:sp>
            <p:nvSpPr>
              <p:cNvPr id="38" name="Object 38"/>
              <p:cNvSpPr txBox="1"/>
              <p:nvPr/>
            </p:nvSpPr>
            <p:spPr>
              <a:xfrm>
                <a:off x="9729198" y="5921144"/>
                <a:ext cx="1276732" cy="1327968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r>
                  <a:rPr lang="en-US" sz="5000" kern="0" spc="-100" dirty="0" smtClean="0">
                    <a:solidFill>
                      <a:srgbClr val="FFFFFF"/>
                    </a:solidFill>
                    <a:latin typeface="Open Sans Light" pitchFamily="34" charset="0"/>
                    <a:cs typeface="Open Sans Light" pitchFamily="34" charset="0"/>
                  </a:rPr>
                  <a:t>06</a:t>
                </a:r>
                <a:endParaRPr lang="en-US" dirty="0"/>
              </a:p>
            </p:txBody>
          </p:sp>
        </p:grpSp>
      </p:grpSp>
      <p:grpSp>
        <p:nvGrpSpPr>
          <p:cNvPr id="1011" name="그룹 1011"/>
          <p:cNvGrpSpPr/>
          <p:nvPr/>
        </p:nvGrpSpPr>
        <p:grpSpPr>
          <a:xfrm>
            <a:off x="12486528" y="6221972"/>
            <a:ext cx="2352517" cy="3211928"/>
            <a:chOff x="12486528" y="6221972"/>
            <a:chExt cx="2352517" cy="321192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2486528" y="6221972"/>
              <a:ext cx="2352517" cy="3211928"/>
              <a:chOff x="12486528" y="6221972"/>
              <a:chExt cx="2352517" cy="3211928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486528" y="6221972"/>
                <a:ext cx="2352517" cy="321192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2702614" y="6378653"/>
              <a:ext cx="2015512" cy="2817760"/>
              <a:chOff x="12702614" y="6378653"/>
              <a:chExt cx="2015512" cy="2817760"/>
            </a:xfrm>
          </p:grpSpPr>
          <p:sp>
            <p:nvSpPr>
              <p:cNvPr id="46" name="Object 46"/>
              <p:cNvSpPr txBox="1"/>
              <p:nvPr/>
            </p:nvSpPr>
            <p:spPr>
              <a:xfrm>
                <a:off x="12702614" y="8230282"/>
                <a:ext cx="3023269" cy="674712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r>
                  <a:rPr lang="en-US" sz="2500" kern="0" spc="-100" dirty="0" smtClean="0">
                    <a:solidFill>
                      <a:srgbClr val="FFFFFF"/>
                    </a:solidFill>
                    <a:latin typeface="Open Sans SemiBold" pitchFamily="34" charset="0"/>
                    <a:cs typeface="Open Sans SemiBold" pitchFamily="34" charset="0"/>
                  </a:rPr>
                  <a:t>벤치마킹 사이트</a:t>
                </a:r>
                <a:endParaRPr lang="en-US" dirty="0"/>
              </a:p>
            </p:txBody>
          </p:sp>
          <p:sp>
            <p:nvSpPr>
              <p:cNvPr id="47" name="Object 47"/>
              <p:cNvSpPr txBox="1"/>
              <p:nvPr/>
            </p:nvSpPr>
            <p:spPr>
              <a:xfrm>
                <a:off x="12702614" y="8981180"/>
                <a:ext cx="2914921" cy="32284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sz="1200" dirty="0" smtClean="0">
                    <a:solidFill>
                      <a:srgbClr val="FFFFFF"/>
                    </a:solidFill>
                    <a:latin typeface="Noto Sans CJK KR Regular" pitchFamily="34" charset="0"/>
                    <a:cs typeface="Noto Sans CJK KR Regular" pitchFamily="34" charset="0"/>
                  </a:rPr>
                  <a:t>미래 가능성</a:t>
                </a:r>
                <a:endParaRPr lang="en-US" dirty="0"/>
              </a:p>
            </p:txBody>
          </p:sp>
          <p:sp>
            <p:nvSpPr>
              <p:cNvPr id="48" name="Object 48"/>
              <p:cNvSpPr txBox="1"/>
              <p:nvPr/>
            </p:nvSpPr>
            <p:spPr>
              <a:xfrm>
                <a:off x="12702614" y="5935997"/>
                <a:ext cx="1276732" cy="1327968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r>
                  <a:rPr lang="en-US" sz="5000" kern="0" spc="-100" dirty="0" smtClean="0">
                    <a:solidFill>
                      <a:srgbClr val="FFFFFF"/>
                    </a:solidFill>
                    <a:latin typeface="Open Sans Light" pitchFamily="34" charset="0"/>
                    <a:cs typeface="Open Sans Light" pitchFamily="34" charset="0"/>
                  </a:rPr>
                  <a:t>07</a:t>
                </a:r>
                <a:endParaRPr lang="en-US" dirty="0"/>
              </a:p>
            </p:txBody>
          </p:sp>
        </p:grpSp>
      </p:grpSp>
      <p:sp>
        <p:nvSpPr>
          <p:cNvPr id="51" name="Object 51"/>
          <p:cNvSpPr txBox="1"/>
          <p:nvPr/>
        </p:nvSpPr>
        <p:spPr>
          <a:xfrm>
            <a:off x="308046" y="9728821"/>
            <a:ext cx="4047301" cy="5279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team</a:t>
            </a:r>
            <a:r>
              <a:rPr lang="en-US" sz="2000" dirty="0" smtClean="0">
                <a:solidFill>
                  <a:srgbClr val="000000"/>
                </a:solidFill>
                <a:latin typeface="Pretendard SemiBold" pitchFamily="34" charset="0"/>
                <a:cs typeface="Pretendard SemiBold" pitchFamily="34" charset="0"/>
              </a:rPr>
              <a:t> projectㅣ앱 개발</a:t>
            </a:r>
            <a:endParaRPr lang="en-US" dirty="0"/>
          </a:p>
        </p:txBody>
      </p:sp>
      <p:grpSp>
        <p:nvGrpSpPr>
          <p:cNvPr id="1014" name="그룹 1014"/>
          <p:cNvGrpSpPr/>
          <p:nvPr/>
        </p:nvGrpSpPr>
        <p:grpSpPr>
          <a:xfrm>
            <a:off x="550832" y="608912"/>
            <a:ext cx="1781714" cy="1271704"/>
            <a:chOff x="550832" y="608912"/>
            <a:chExt cx="1781714" cy="127170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0832" y="608912"/>
              <a:ext cx="1781714" cy="127170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402425" y="6226265"/>
            <a:ext cx="2352517" cy="3211928"/>
            <a:chOff x="15402425" y="6226265"/>
            <a:chExt cx="2352517" cy="3211928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5402425" y="6226265"/>
              <a:ext cx="2352517" cy="3211928"/>
              <a:chOff x="15402425" y="6226265"/>
              <a:chExt cx="2352517" cy="3211928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402425" y="6226265"/>
                <a:ext cx="2352517" cy="3211928"/>
              </a:xfrm>
              <a:prstGeom prst="rect">
                <a:avLst/>
              </a:prstGeom>
            </p:spPr>
          </p:pic>
        </p:grpSp>
        <p:sp>
          <p:nvSpPr>
            <p:cNvPr id="59" name="Object 59"/>
            <p:cNvSpPr txBox="1"/>
            <p:nvPr/>
          </p:nvSpPr>
          <p:spPr>
            <a:xfrm>
              <a:off x="15618511" y="7671200"/>
              <a:ext cx="3023269" cy="123809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sz="2500" kern="0" spc="-100" dirty="0" smtClean="0">
                  <a:solidFill>
                    <a:srgbClr val="FFFFFF"/>
                  </a:solidFill>
                  <a:latin typeface="Open Sans SemiBold" pitchFamily="34" charset="0"/>
                  <a:cs typeface="Open Sans SemiBold" pitchFamily="34" charset="0"/>
                </a:rPr>
                <a:t>사이트 이용타겟</a:t>
              </a:r>
            </a:p>
            <a:p>
              <a:r>
                <a:rPr lang="en-US" sz="2500" kern="0" spc="-100" dirty="0" smtClean="0">
                  <a:solidFill>
                    <a:srgbClr val="FFFFFF"/>
                  </a:solidFill>
                  <a:latin typeface="Open Sans SemiBold" pitchFamily="34" charset="0"/>
                  <a:cs typeface="Open Sans SemiBold" pitchFamily="34" charset="0"/>
                </a:rPr>
                <a:t>페르소나</a:t>
              </a:r>
              <a:endParaRPr lang="en-US" dirty="0"/>
            </a:p>
          </p:txBody>
        </p:sp>
        <p:sp>
          <p:nvSpPr>
            <p:cNvPr id="60" name="Object 60"/>
            <p:cNvSpPr txBox="1"/>
            <p:nvPr/>
          </p:nvSpPr>
          <p:spPr>
            <a:xfrm>
              <a:off x="15618511" y="8985479"/>
              <a:ext cx="2914921" cy="32284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200" dirty="0" smtClean="0">
                  <a:solidFill>
                    <a:srgbClr val="FFFFFF"/>
                  </a:solidFill>
                  <a:latin typeface="Noto Sans CJK KR Regular" pitchFamily="34" charset="0"/>
                  <a:cs typeface="Noto Sans CJK KR Regular" pitchFamily="34" charset="0"/>
                </a:rPr>
                <a:t>미래 가능성</a:t>
              </a:r>
              <a:endParaRPr lang="en-US" dirty="0"/>
            </a:p>
          </p:txBody>
        </p:sp>
        <p:sp>
          <p:nvSpPr>
            <p:cNvPr id="61" name="Object 61"/>
            <p:cNvSpPr txBox="1"/>
            <p:nvPr/>
          </p:nvSpPr>
          <p:spPr>
            <a:xfrm>
              <a:off x="15618545" y="5940289"/>
              <a:ext cx="2662977" cy="1327968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sz="5000" kern="0" spc="-100" dirty="0" smtClean="0">
                  <a:solidFill>
                    <a:srgbClr val="FFFFFF"/>
                  </a:solidFill>
                  <a:latin typeface="Open Sans Light" pitchFamily="34" charset="0"/>
                  <a:cs typeface="Open Sans Light" pitchFamily="34" charset="0"/>
                </a:rPr>
                <a:t>08-09</a:t>
              </a:r>
              <a:endParaRPr lang="en-US" dirty="0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745953" y="1044396"/>
            <a:ext cx="3483828" cy="832367"/>
            <a:chOff x="13745953" y="1044396"/>
            <a:chExt cx="3483828" cy="8323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45953" y="1044396"/>
              <a:ext cx="3483828" cy="83236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7300095" y="9509686"/>
            <a:ext cx="514286" cy="3992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28P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-147301" y="992974"/>
            <a:ext cx="4595640" cy="8397502"/>
            <a:chOff x="-147301" y="992974"/>
            <a:chExt cx="4595640" cy="839750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7301" y="992974"/>
              <a:ext cx="4595640" cy="8397502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08046" y="9728821"/>
            <a:ext cx="4047301" cy="5279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team</a:t>
            </a:r>
            <a:r>
              <a:rPr lang="en-US" sz="2000" dirty="0" smtClean="0">
                <a:solidFill>
                  <a:srgbClr val="000000"/>
                </a:solidFill>
                <a:latin typeface="Pretendard SemiBold" pitchFamily="34" charset="0"/>
                <a:cs typeface="Pretendard SemiBold" pitchFamily="34" charset="0"/>
              </a:rPr>
              <a:t> projectㅣ앱 개발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9500" y="408098"/>
            <a:ext cx="2388886" cy="95238"/>
            <a:chOff x="19500" y="408098"/>
            <a:chExt cx="2388886" cy="952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9500" y="408098"/>
              <a:ext cx="2388886" cy="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9446" y="303696"/>
            <a:ext cx="16286822" cy="304041"/>
            <a:chOff x="999446" y="303696"/>
            <a:chExt cx="16286822" cy="30404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99446" y="303696"/>
              <a:ext cx="16286822" cy="304041"/>
              <a:chOff x="999446" y="303696"/>
              <a:chExt cx="16286822" cy="304041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023980" y="555973"/>
                <a:ext cx="16222743" cy="51765"/>
                <a:chOff x="1023980" y="555973"/>
                <a:chExt cx="16222743" cy="51765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023980" y="555973"/>
                  <a:ext cx="16222743" cy="51765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880139" y="423003"/>
                <a:ext cx="287682" cy="49068"/>
                <a:chOff x="880139" y="423003"/>
                <a:chExt cx="287682" cy="49068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5400000">
                  <a:off x="880139" y="423003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4791211" y="423003"/>
                <a:ext cx="287682" cy="49068"/>
                <a:chOff x="4791211" y="423003"/>
                <a:chExt cx="287682" cy="49068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5400000">
                  <a:off x="4791211" y="423003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7117893" y="423003"/>
                <a:ext cx="287682" cy="49068"/>
                <a:chOff x="17117893" y="423003"/>
                <a:chExt cx="287682" cy="49068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5400000">
                  <a:off x="17117893" y="423003"/>
                  <a:ext cx="287682" cy="49068"/>
                </a:xfrm>
                <a:prstGeom prst="rect">
                  <a:avLst/>
                </a:prstGeom>
              </p:spPr>
            </p:pic>
          </p:grpSp>
        </p:grpSp>
        <p:sp>
          <p:nvSpPr>
            <p:cNvPr id="28" name="Object 28"/>
            <p:cNvSpPr txBox="1"/>
            <p:nvPr/>
          </p:nvSpPr>
          <p:spPr>
            <a:xfrm>
              <a:off x="1179634" y="303697"/>
              <a:ext cx="4867759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TEAM PROJECT</a:t>
              </a:r>
              <a:endParaRPr lang="en-US" dirty="0"/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5064119" y="303697"/>
              <a:ext cx="4867759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BRAND &amp; SITE ANALYSIS</a:t>
              </a:r>
              <a:endParaRPr lang="en-US" dirty="0"/>
            </a:p>
          </p:txBody>
        </p:sp>
        <p:sp>
          <p:nvSpPr>
            <p:cNvPr id="30" name="Object 30"/>
            <p:cNvSpPr txBox="1"/>
            <p:nvPr/>
          </p:nvSpPr>
          <p:spPr>
            <a:xfrm>
              <a:off x="14129571" y="303697"/>
              <a:ext cx="2966161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APP DEVELOPMENT</a:t>
              </a:r>
              <a:endParaRPr lang="en-US" dirty="0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69786" y="1747990"/>
            <a:ext cx="5681918" cy="23863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500" dirty="0" smtClean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PERSONA</a:t>
            </a:r>
          </a:p>
          <a:p>
            <a:r>
              <a:rPr lang="en-US" sz="5000" kern="0" spc="-500" dirty="0" smtClean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  </a:t>
            </a:r>
            <a:r>
              <a:rPr lang="en-US" sz="4000" dirty="0" smtClean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- 김현경씨</a:t>
            </a:r>
            <a:endParaRPr lang="en-US" dirty="0"/>
          </a:p>
        </p:txBody>
      </p:sp>
      <p:sp>
        <p:nvSpPr>
          <p:cNvPr id="33" name="Object 33"/>
          <p:cNvSpPr txBox="1"/>
          <p:nvPr/>
        </p:nvSpPr>
        <p:spPr>
          <a:xfrm>
            <a:off x="98357" y="1211058"/>
            <a:ext cx="1000000" cy="132796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000" kern="0" spc="-100" dirty="0" smtClean="0">
                <a:solidFill>
                  <a:srgbClr val="D2E1FF"/>
                </a:solidFill>
                <a:latin typeface="Open Sans Light" pitchFamily="34" charset="0"/>
                <a:cs typeface="Open Sans Light" pitchFamily="34" charset="0"/>
              </a:rPr>
              <a:t>05</a:t>
            </a:r>
            <a:endParaRPr lang="en-US" dirty="0"/>
          </a:p>
        </p:txBody>
      </p:sp>
      <p:sp>
        <p:nvSpPr>
          <p:cNvPr id="34" name="Object 34"/>
          <p:cNvSpPr txBox="1"/>
          <p:nvPr/>
        </p:nvSpPr>
        <p:spPr>
          <a:xfrm>
            <a:off x="4318995" y="1198957"/>
            <a:ext cx="13795031" cy="517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9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차봇</a:t>
            </a:r>
            <a:endParaRPr lang="en-US" dirty="0"/>
          </a:p>
        </p:txBody>
      </p:sp>
      <p:sp>
        <p:nvSpPr>
          <p:cNvPr id="35" name="Object 35"/>
          <p:cNvSpPr txBox="1"/>
          <p:nvPr/>
        </p:nvSpPr>
        <p:spPr>
          <a:xfrm>
            <a:off x="4318995" y="1198957"/>
            <a:ext cx="13795031" cy="517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9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차봇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6828401" y="5367115"/>
            <a:ext cx="7991674" cy="90997"/>
            <a:chOff x="6828401" y="5367115"/>
            <a:chExt cx="7991674" cy="9099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6828401" y="5367115"/>
              <a:ext cx="7991674" cy="9099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901718" y="5383212"/>
            <a:ext cx="8023867" cy="90997"/>
            <a:chOff x="9901718" y="5383212"/>
            <a:chExt cx="8023867" cy="9099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9901718" y="5383212"/>
              <a:ext cx="8023867" cy="9099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688502" y="1044396"/>
            <a:ext cx="9213505" cy="832367"/>
            <a:chOff x="4688502" y="1044396"/>
            <a:chExt cx="9213505" cy="83236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88502" y="1044396"/>
              <a:ext cx="9213505" cy="832367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4864924" y="1258581"/>
            <a:ext cx="2965119" cy="670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kern="0" spc="-200" dirty="0" smtClean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프로필</a:t>
            </a:r>
            <a:endParaRPr lang="en-US" dirty="0"/>
          </a:p>
        </p:txBody>
      </p:sp>
      <p:sp>
        <p:nvSpPr>
          <p:cNvPr id="46" name="Object 46"/>
          <p:cNvSpPr txBox="1"/>
          <p:nvPr/>
        </p:nvSpPr>
        <p:spPr>
          <a:xfrm>
            <a:off x="7832275" y="1236917"/>
            <a:ext cx="1400683" cy="670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kern="0" spc="-200" dirty="0" smtClean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성격</a:t>
            </a:r>
            <a:endParaRPr lang="en-US" dirty="0"/>
          </a:p>
        </p:txBody>
      </p:sp>
      <p:sp>
        <p:nvSpPr>
          <p:cNvPr id="47" name="Object 47"/>
          <p:cNvSpPr txBox="1"/>
          <p:nvPr/>
        </p:nvSpPr>
        <p:spPr>
          <a:xfrm>
            <a:off x="11216476" y="1275943"/>
            <a:ext cx="2965119" cy="670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kern="0" spc="-200" dirty="0" smtClean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행동</a:t>
            </a:r>
            <a:endParaRPr lang="en-US" dirty="0"/>
          </a:p>
        </p:txBody>
      </p:sp>
      <p:sp>
        <p:nvSpPr>
          <p:cNvPr id="48" name="Object 48"/>
          <p:cNvSpPr txBox="1"/>
          <p:nvPr/>
        </p:nvSpPr>
        <p:spPr>
          <a:xfrm>
            <a:off x="14055617" y="1236917"/>
            <a:ext cx="2965119" cy="670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kern="0" spc="-200" dirty="0" smtClean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만족</a:t>
            </a:r>
            <a:endParaRPr lang="en-US" dirty="0"/>
          </a:p>
        </p:txBody>
      </p:sp>
      <p:sp>
        <p:nvSpPr>
          <p:cNvPr id="49" name="Object 49"/>
          <p:cNvSpPr txBox="1"/>
          <p:nvPr/>
        </p:nvSpPr>
        <p:spPr>
          <a:xfrm>
            <a:off x="4782867" y="4147305"/>
            <a:ext cx="4345695" cy="43427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이름 : 김현경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 나이/성별 : 40대 여성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 직업 : 웹 프로그래머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 특징 : 회사 내 인기가 많음, 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        롤스로이스 보유, 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        출퇴근 시 자차 이동</a:t>
            </a:r>
            <a:endParaRPr lang="en-US" dirty="0"/>
          </a:p>
        </p:txBody>
      </p:sp>
      <p:sp>
        <p:nvSpPr>
          <p:cNvPr id="50" name="Object 50"/>
          <p:cNvSpPr txBox="1"/>
          <p:nvPr/>
        </p:nvSpPr>
        <p:spPr>
          <a:xfrm>
            <a:off x="7763543" y="4147305"/>
            <a:ext cx="4384260" cy="66284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성격 : 성실함, 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        </a:t>
            </a:r>
            <a:r>
              <a:rPr lang="en-US" sz="2000" kern="0" spc="-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모든 일에 대해 계획을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        잘 세우며 상상력이 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        풍부함.</a:t>
            </a:r>
          </a:p>
          <a:p>
            <a:endParaRPr lang="en-US" sz="2000" dirty="0" smtClean="0">
              <a:solidFill>
                <a:srgbClr val="000000"/>
              </a:solidFill>
              <a:latin typeface="Noto Sans CJK KR Regular" pitchFamily="34" charset="0"/>
              <a:cs typeface="Noto Sans CJK KR Regular" pitchFamily="34" charset="0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        </a:t>
            </a:r>
            <a:r>
              <a:rPr lang="en-US" sz="2000" kern="0" spc="-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주변의 모든 것을 분석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        </a:t>
            </a:r>
            <a:r>
              <a:rPr lang="en-US" sz="2000" kern="0" spc="-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하려는 자신의 성향을 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        </a:t>
            </a:r>
            <a:r>
              <a:rPr lang="en-US" sz="2000" kern="0" spc="-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이해할 수 있는 사람을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       </a:t>
            </a:r>
            <a:r>
              <a:rPr lang="en-US" sz="2000" kern="0" spc="-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찾는 데 어려움을 겪기</a:t>
            </a:r>
          </a:p>
          <a:p>
            <a:r>
              <a:rPr lang="en-US" sz="2000" kern="0" spc="-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       도</a:t>
            </a:r>
            <a:r>
              <a:rPr lang="en-US" sz="2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함</a:t>
            </a:r>
            <a:endParaRPr lang="en-US" dirty="0"/>
          </a:p>
        </p:txBody>
      </p:sp>
      <p:sp>
        <p:nvSpPr>
          <p:cNvPr id="51" name="Object 51"/>
          <p:cNvSpPr txBox="1"/>
          <p:nvPr/>
        </p:nvSpPr>
        <p:spPr>
          <a:xfrm>
            <a:off x="10907810" y="5601229"/>
            <a:ext cx="4396044" cy="28189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행동 : 주차장 앱을 이용,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   주차장의 남는 자리 확인</a:t>
            </a:r>
          </a:p>
          <a:p>
            <a:endParaRPr lang="en-US" sz="2000" dirty="0" smtClean="0">
              <a:solidFill>
                <a:srgbClr val="000000"/>
              </a:solidFill>
              <a:latin typeface="Noto Sans CJK KR Regular" pitchFamily="34" charset="0"/>
              <a:cs typeface="Noto Sans CJK KR Regular" pitchFamily="34" charset="0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   안정된 주차장에 주차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   행복 ~~</a:t>
            </a:r>
            <a:endParaRPr lang="en-US" dirty="0"/>
          </a:p>
        </p:txBody>
      </p:sp>
      <p:sp>
        <p:nvSpPr>
          <p:cNvPr id="52" name="Object 52"/>
          <p:cNvSpPr txBox="1"/>
          <p:nvPr/>
        </p:nvSpPr>
        <p:spPr>
          <a:xfrm>
            <a:off x="13383810" y="5036429"/>
            <a:ext cx="4368000" cy="20570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"앱을 이용해서 미리 예약하니 너무 편리해 !!"</a:t>
            </a:r>
          </a:p>
          <a:p>
            <a:pPr algn="ctr"/>
            <a:r>
              <a:rPr lang="en-US" sz="2000" b="1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"주차돼지 쵝오쵝오!!"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3680895" y="5353775"/>
            <a:ext cx="7991674" cy="90997"/>
            <a:chOff x="3680895" y="5353775"/>
            <a:chExt cx="7991674" cy="9099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3680895" y="5353775"/>
              <a:ext cx="7991674" cy="9099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813756" y="2077323"/>
            <a:ext cx="2748647" cy="1829100"/>
            <a:chOff x="4813756" y="2077323"/>
            <a:chExt cx="2748647" cy="182910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13756" y="2077323"/>
              <a:ext cx="2748647" cy="182910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883012" y="1890987"/>
            <a:ext cx="2689081" cy="2084889"/>
            <a:chOff x="7883012" y="1890987"/>
            <a:chExt cx="2689081" cy="208488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83012" y="1890987"/>
              <a:ext cx="2689081" cy="208488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310031" y="2036091"/>
            <a:ext cx="2126297" cy="3376523"/>
            <a:chOff x="11310031" y="2036091"/>
            <a:chExt cx="2126297" cy="3376523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10031" y="2036091"/>
              <a:ext cx="2126297" cy="337652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060985" y="2077323"/>
            <a:ext cx="2715217" cy="2709595"/>
            <a:chOff x="14060985" y="2077323"/>
            <a:chExt cx="2715217" cy="2709595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060985" y="2077323"/>
              <a:ext cx="2715217" cy="27095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745953" y="1044396"/>
            <a:ext cx="3483828" cy="832367"/>
            <a:chOff x="13745953" y="1044396"/>
            <a:chExt cx="3483828" cy="8323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45953" y="1044396"/>
              <a:ext cx="3483828" cy="83236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7293630" y="9509686"/>
            <a:ext cx="553076" cy="3992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29P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-147301" y="992974"/>
            <a:ext cx="4595640" cy="8397502"/>
            <a:chOff x="-147301" y="992974"/>
            <a:chExt cx="4595640" cy="839750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7301" y="992974"/>
              <a:ext cx="4595640" cy="8397502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08046" y="9728821"/>
            <a:ext cx="4047301" cy="5279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team</a:t>
            </a:r>
            <a:r>
              <a:rPr lang="en-US" sz="2000" dirty="0" smtClean="0">
                <a:solidFill>
                  <a:srgbClr val="000000"/>
                </a:solidFill>
                <a:latin typeface="Pretendard SemiBold" pitchFamily="34" charset="0"/>
                <a:cs typeface="Pretendard SemiBold" pitchFamily="34" charset="0"/>
              </a:rPr>
              <a:t> projectㅣ앱 개발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9500" y="408098"/>
            <a:ext cx="2388886" cy="95238"/>
            <a:chOff x="19500" y="408098"/>
            <a:chExt cx="2388886" cy="952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9500" y="408098"/>
              <a:ext cx="2388886" cy="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9446" y="303696"/>
            <a:ext cx="16286822" cy="304041"/>
            <a:chOff x="999446" y="303696"/>
            <a:chExt cx="16286822" cy="30404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99446" y="303696"/>
              <a:ext cx="16286822" cy="304041"/>
              <a:chOff x="999446" y="303696"/>
              <a:chExt cx="16286822" cy="304041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023980" y="555973"/>
                <a:ext cx="16222743" cy="51765"/>
                <a:chOff x="1023980" y="555973"/>
                <a:chExt cx="16222743" cy="51765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023980" y="555973"/>
                  <a:ext cx="16222743" cy="51765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880139" y="423003"/>
                <a:ext cx="287682" cy="49068"/>
                <a:chOff x="880139" y="423003"/>
                <a:chExt cx="287682" cy="49068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5400000">
                  <a:off x="880139" y="423003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4791211" y="423003"/>
                <a:ext cx="287682" cy="49068"/>
                <a:chOff x="4791211" y="423003"/>
                <a:chExt cx="287682" cy="49068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5400000">
                  <a:off x="4791211" y="423003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7117893" y="423003"/>
                <a:ext cx="287682" cy="49068"/>
                <a:chOff x="17117893" y="423003"/>
                <a:chExt cx="287682" cy="49068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5400000">
                  <a:off x="17117893" y="423003"/>
                  <a:ext cx="287682" cy="49068"/>
                </a:xfrm>
                <a:prstGeom prst="rect">
                  <a:avLst/>
                </a:prstGeom>
              </p:spPr>
            </p:pic>
          </p:grpSp>
        </p:grpSp>
        <p:sp>
          <p:nvSpPr>
            <p:cNvPr id="28" name="Object 28"/>
            <p:cNvSpPr txBox="1"/>
            <p:nvPr/>
          </p:nvSpPr>
          <p:spPr>
            <a:xfrm>
              <a:off x="1179634" y="303697"/>
              <a:ext cx="4867759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TEAM PROJECT</a:t>
              </a:r>
              <a:endParaRPr lang="en-US" dirty="0"/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5064119" y="303697"/>
              <a:ext cx="4867759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BRAND &amp; SITE ANALYSIS</a:t>
              </a:r>
              <a:endParaRPr lang="en-US" dirty="0"/>
            </a:p>
          </p:txBody>
        </p:sp>
        <p:sp>
          <p:nvSpPr>
            <p:cNvPr id="30" name="Object 30"/>
            <p:cNvSpPr txBox="1"/>
            <p:nvPr/>
          </p:nvSpPr>
          <p:spPr>
            <a:xfrm>
              <a:off x="14129571" y="303697"/>
              <a:ext cx="2966161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APP DEVELOPMENT</a:t>
              </a:r>
              <a:endParaRPr lang="en-US" dirty="0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69786" y="1747990"/>
            <a:ext cx="5681918" cy="3391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500" dirty="0" smtClean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PERSONA</a:t>
            </a:r>
          </a:p>
          <a:p>
            <a:r>
              <a:rPr lang="en-US" sz="5000" kern="0" spc="-500" dirty="0" smtClean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  </a:t>
            </a:r>
            <a:r>
              <a:rPr lang="en-US" sz="4000" dirty="0" smtClean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- 이병건씨</a:t>
            </a:r>
          </a:p>
          <a:p>
            <a:r>
              <a:rPr lang="en-US" sz="4000" dirty="0" smtClean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     (침착맨)</a:t>
            </a:r>
            <a:endParaRPr lang="en-US" dirty="0"/>
          </a:p>
        </p:txBody>
      </p:sp>
      <p:sp>
        <p:nvSpPr>
          <p:cNvPr id="33" name="Object 33"/>
          <p:cNvSpPr txBox="1"/>
          <p:nvPr/>
        </p:nvSpPr>
        <p:spPr>
          <a:xfrm>
            <a:off x="98357" y="1211058"/>
            <a:ext cx="1000000" cy="132796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000" kern="0" spc="-100" dirty="0" smtClean="0">
                <a:solidFill>
                  <a:srgbClr val="D2E1FF"/>
                </a:solidFill>
                <a:latin typeface="Open Sans Light" pitchFamily="34" charset="0"/>
                <a:cs typeface="Open Sans Light" pitchFamily="34" charset="0"/>
              </a:rPr>
              <a:t>05</a:t>
            </a:r>
            <a:endParaRPr lang="en-US" dirty="0"/>
          </a:p>
        </p:txBody>
      </p:sp>
      <p:sp>
        <p:nvSpPr>
          <p:cNvPr id="34" name="Object 34"/>
          <p:cNvSpPr txBox="1"/>
          <p:nvPr/>
        </p:nvSpPr>
        <p:spPr>
          <a:xfrm>
            <a:off x="4318995" y="1198957"/>
            <a:ext cx="13795031" cy="517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9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차봇</a:t>
            </a:r>
            <a:endParaRPr lang="en-US" dirty="0"/>
          </a:p>
        </p:txBody>
      </p:sp>
      <p:sp>
        <p:nvSpPr>
          <p:cNvPr id="35" name="Object 35"/>
          <p:cNvSpPr txBox="1"/>
          <p:nvPr/>
        </p:nvSpPr>
        <p:spPr>
          <a:xfrm>
            <a:off x="4318995" y="1198957"/>
            <a:ext cx="13795031" cy="517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900" dirty="0" smtClean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차봇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6828401" y="5367115"/>
            <a:ext cx="7991674" cy="90997"/>
            <a:chOff x="6828401" y="5367115"/>
            <a:chExt cx="7991674" cy="9099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6828401" y="5367115"/>
              <a:ext cx="7991674" cy="9099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901718" y="5383212"/>
            <a:ext cx="8023867" cy="90997"/>
            <a:chOff x="9901718" y="5383212"/>
            <a:chExt cx="8023867" cy="9099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9901718" y="5383212"/>
              <a:ext cx="8023867" cy="9099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688502" y="1044396"/>
            <a:ext cx="9213505" cy="832367"/>
            <a:chOff x="4688502" y="1044396"/>
            <a:chExt cx="9213505" cy="83236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88502" y="1044396"/>
              <a:ext cx="9213505" cy="832367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4864924" y="1258581"/>
            <a:ext cx="2965119" cy="670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kern="0" spc="-200" dirty="0" smtClean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프로필</a:t>
            </a:r>
            <a:endParaRPr lang="en-US" dirty="0"/>
          </a:p>
        </p:txBody>
      </p:sp>
      <p:sp>
        <p:nvSpPr>
          <p:cNvPr id="46" name="Object 46"/>
          <p:cNvSpPr txBox="1"/>
          <p:nvPr/>
        </p:nvSpPr>
        <p:spPr>
          <a:xfrm>
            <a:off x="7832275" y="1236917"/>
            <a:ext cx="1400683" cy="670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kern="0" spc="-200" dirty="0" smtClean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성격</a:t>
            </a:r>
            <a:endParaRPr lang="en-US" dirty="0"/>
          </a:p>
        </p:txBody>
      </p:sp>
      <p:sp>
        <p:nvSpPr>
          <p:cNvPr id="47" name="Object 47"/>
          <p:cNvSpPr txBox="1"/>
          <p:nvPr/>
        </p:nvSpPr>
        <p:spPr>
          <a:xfrm>
            <a:off x="11216476" y="1275943"/>
            <a:ext cx="2965119" cy="670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kern="0" spc="-200" dirty="0" smtClean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행동</a:t>
            </a:r>
            <a:endParaRPr lang="en-US" dirty="0"/>
          </a:p>
        </p:txBody>
      </p:sp>
      <p:sp>
        <p:nvSpPr>
          <p:cNvPr id="48" name="Object 48"/>
          <p:cNvSpPr txBox="1"/>
          <p:nvPr/>
        </p:nvSpPr>
        <p:spPr>
          <a:xfrm>
            <a:off x="14055617" y="1236917"/>
            <a:ext cx="2965119" cy="670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kern="0" spc="-200" dirty="0" smtClean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만족</a:t>
            </a:r>
            <a:endParaRPr lang="en-US" dirty="0"/>
          </a:p>
        </p:txBody>
      </p:sp>
      <p:sp>
        <p:nvSpPr>
          <p:cNvPr id="49" name="Object 49"/>
          <p:cNvSpPr txBox="1"/>
          <p:nvPr/>
        </p:nvSpPr>
        <p:spPr>
          <a:xfrm>
            <a:off x="4714874" y="1975931"/>
            <a:ext cx="4345695" cy="66284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이름 : 이병건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 나이 : 41세 (만39세)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 직업 : 인터넷 방송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        스트리머, 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        전직 만화가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 특징 : 유명 인터넷 방송인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        으로 인기가 많아서 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        </a:t>
            </a:r>
            <a:r>
              <a:rPr lang="en-US" sz="2000" kern="0" spc="-1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알아보는 사람이 많다. 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        아이가 있다.</a:t>
            </a:r>
            <a:endParaRPr lang="en-US" dirty="0"/>
          </a:p>
        </p:txBody>
      </p:sp>
      <p:sp>
        <p:nvSpPr>
          <p:cNvPr id="50" name="Object 50"/>
          <p:cNvSpPr txBox="1"/>
          <p:nvPr/>
        </p:nvSpPr>
        <p:spPr>
          <a:xfrm>
            <a:off x="7763543" y="4309210"/>
            <a:ext cx="4522796" cy="28189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성격 : "나는 내길을 갈 테니 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        따라오든 말든 그건 너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        의 자유"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        귀찮은 걸 싫어함</a:t>
            </a:r>
            <a:endParaRPr lang="en-US" dirty="0"/>
          </a:p>
        </p:txBody>
      </p:sp>
      <p:sp>
        <p:nvSpPr>
          <p:cNvPr id="51" name="Object 51"/>
          <p:cNvSpPr txBox="1"/>
          <p:nvPr/>
        </p:nvSpPr>
        <p:spPr>
          <a:xfrm>
            <a:off x="10905935" y="2009524"/>
            <a:ext cx="4396044" cy="51046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행동 : 딸을 위해 가족과 함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     께 드라이브를 가고 싶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    은데 근처에 갈만한 행사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    가 있을까?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    사람들이 몰리지 않고 주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    차도 편하게 할 수 있으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    면 좋겠는데 ..</a:t>
            </a:r>
            <a:endParaRPr lang="en-US" dirty="0"/>
          </a:p>
        </p:txBody>
      </p:sp>
      <p:sp>
        <p:nvSpPr>
          <p:cNvPr id="52" name="Object 52"/>
          <p:cNvSpPr txBox="1"/>
          <p:nvPr/>
        </p:nvSpPr>
        <p:spPr>
          <a:xfrm>
            <a:off x="13433493" y="3877474"/>
            <a:ext cx="4368000" cy="20570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주차돼지를 이용해서 축제 현황 및 관광지를 찾아보고 가까운 주차장까지 한번에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3680895" y="5353775"/>
            <a:ext cx="7991674" cy="90997"/>
            <a:chOff x="3680895" y="5353775"/>
            <a:chExt cx="7991674" cy="9099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3680895" y="5353775"/>
              <a:ext cx="7991674" cy="9099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852227" y="2020180"/>
            <a:ext cx="2764876" cy="2209469"/>
            <a:chOff x="7852227" y="2020180"/>
            <a:chExt cx="2764876" cy="220946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52227" y="2020180"/>
              <a:ext cx="2764876" cy="220946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005204" y="2004503"/>
            <a:ext cx="3224578" cy="1741272"/>
            <a:chOff x="14005204" y="2004503"/>
            <a:chExt cx="3224578" cy="174127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005204" y="2004503"/>
              <a:ext cx="3224578" cy="17412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93103"/>
            <a:ext cx="5004529" cy="8782766"/>
            <a:chOff x="0" y="993103"/>
            <a:chExt cx="5004529" cy="87827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93103"/>
              <a:ext cx="5004529" cy="878276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126724" y="1633705"/>
            <a:ext cx="5368356" cy="38175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 smtClean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기업소개</a:t>
            </a:r>
          </a:p>
          <a:p>
            <a:r>
              <a:rPr lang="en-US" sz="4000" dirty="0" smtClean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(https://parking.suwonudc.co.kr/)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7500914" y="3701610"/>
            <a:ext cx="14623882" cy="17927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b="1" kern="0" spc="4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수원 내 공영주차장의 위치와 주차요금 결제 </a:t>
            </a:r>
          </a:p>
          <a:p>
            <a:r>
              <a:rPr lang="en-US" sz="3500" b="1" kern="0" spc="4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서비스 제공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933615" y="2496283"/>
            <a:ext cx="6575416" cy="830930"/>
            <a:chOff x="6933615" y="2496283"/>
            <a:chExt cx="6575416" cy="83093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33615" y="2496283"/>
              <a:ext cx="6575416" cy="83093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028857" y="2569705"/>
            <a:ext cx="9720267" cy="10559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300" dirty="0" smtClean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01. 수원주차포탈이란? 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6921524" y="9509686"/>
            <a:ext cx="357143" cy="3992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3P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7435848" y="6424590"/>
            <a:ext cx="14828260" cy="2667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b="1" kern="0" spc="4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공공기관으로서 수원 시민에게 주차와 관련된</a:t>
            </a:r>
          </a:p>
          <a:p>
            <a:r>
              <a:rPr lang="en-US" sz="3500" b="1" kern="0" spc="4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정보를 제공하여 여가와 레저를 즐기는 과정에서</a:t>
            </a:r>
          </a:p>
          <a:p>
            <a:r>
              <a:rPr lang="en-US" sz="3500" b="1" kern="0" spc="4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주차로 인한 스트레스를 최소화하기 위해 노력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9500" y="408098"/>
            <a:ext cx="2388886" cy="95238"/>
            <a:chOff x="19500" y="408098"/>
            <a:chExt cx="2388886" cy="952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9500" y="408098"/>
              <a:ext cx="2388886" cy="9523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326929" y="1151176"/>
            <a:ext cx="1587664" cy="133330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000" kern="0" spc="-100" dirty="0" smtClean="0">
                <a:solidFill>
                  <a:srgbClr val="D2E1FF"/>
                </a:solidFill>
                <a:latin typeface="Open Sans Light" pitchFamily="34" charset="0"/>
                <a:cs typeface="Open Sans Light" pitchFamily="34" charset="0"/>
              </a:rPr>
              <a:t>01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6933615" y="5384486"/>
            <a:ext cx="6575416" cy="830930"/>
            <a:chOff x="6933615" y="5384486"/>
            <a:chExt cx="6575416" cy="83093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33615" y="5384486"/>
              <a:ext cx="6575416" cy="83093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7000281" y="5447985"/>
            <a:ext cx="9058198" cy="10559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300" dirty="0" smtClean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02. 수원도시공사 산하 기관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999446" y="303696"/>
            <a:ext cx="16286822" cy="304041"/>
            <a:chOff x="999446" y="303696"/>
            <a:chExt cx="16286822" cy="30404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99446" y="303696"/>
              <a:ext cx="16286822" cy="304041"/>
              <a:chOff x="999446" y="303696"/>
              <a:chExt cx="16286822" cy="30404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023980" y="555973"/>
                <a:ext cx="16222743" cy="51765"/>
                <a:chOff x="1023980" y="555973"/>
                <a:chExt cx="16222743" cy="51765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023980" y="555973"/>
                  <a:ext cx="16222743" cy="51765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880139" y="423003"/>
                <a:ext cx="287682" cy="49068"/>
                <a:chOff x="880139" y="423003"/>
                <a:chExt cx="287682" cy="49068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5400000">
                  <a:off x="880139" y="423003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4791211" y="423003"/>
                <a:ext cx="287682" cy="49068"/>
                <a:chOff x="4791211" y="423003"/>
                <a:chExt cx="287682" cy="49068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5400000">
                  <a:off x="4791211" y="423003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7117893" y="423003"/>
                <a:ext cx="287682" cy="49068"/>
                <a:chOff x="17117893" y="423003"/>
                <a:chExt cx="287682" cy="49068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5400000">
                  <a:off x="17117893" y="423003"/>
                  <a:ext cx="287682" cy="49068"/>
                </a:xfrm>
                <a:prstGeom prst="rect">
                  <a:avLst/>
                </a:prstGeom>
              </p:spPr>
            </p:pic>
          </p:grpSp>
        </p:grpSp>
        <p:sp>
          <p:nvSpPr>
            <p:cNvPr id="36" name="Object 36"/>
            <p:cNvSpPr txBox="1"/>
            <p:nvPr/>
          </p:nvSpPr>
          <p:spPr>
            <a:xfrm>
              <a:off x="1179634" y="303697"/>
              <a:ext cx="4867759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TEAM PROJECT</a:t>
              </a:r>
              <a:endParaRPr lang="en-US" dirty="0"/>
            </a:p>
          </p:txBody>
        </p:sp>
        <p:sp>
          <p:nvSpPr>
            <p:cNvPr id="37" name="Object 37"/>
            <p:cNvSpPr txBox="1"/>
            <p:nvPr/>
          </p:nvSpPr>
          <p:spPr>
            <a:xfrm>
              <a:off x="5064119" y="303697"/>
              <a:ext cx="4867759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BRAND &amp; SITE ANALYSIS</a:t>
              </a:r>
              <a:endParaRPr lang="en-US" dirty="0"/>
            </a:p>
          </p:txBody>
        </p:sp>
        <p:sp>
          <p:nvSpPr>
            <p:cNvPr id="38" name="Object 38"/>
            <p:cNvSpPr txBox="1"/>
            <p:nvPr/>
          </p:nvSpPr>
          <p:spPr>
            <a:xfrm>
              <a:off x="14129571" y="303697"/>
              <a:ext cx="2966161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APP DEVELOPMENT</a:t>
              </a:r>
              <a:endParaRPr lang="en-US" dirty="0"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308046" y="9728821"/>
            <a:ext cx="4047301" cy="5279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team</a:t>
            </a:r>
            <a:r>
              <a:rPr lang="en-US" sz="2000" dirty="0" smtClean="0">
                <a:solidFill>
                  <a:srgbClr val="000000"/>
                </a:solidFill>
                <a:latin typeface="Pretendard SemiBold" pitchFamily="34" charset="0"/>
                <a:cs typeface="Pretendard SemiBold" pitchFamily="34" charset="0"/>
              </a:rPr>
              <a:t> projectㅣ앱 개발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008867"/>
            <a:ext cx="5851567" cy="8767003"/>
            <a:chOff x="0" y="1008867"/>
            <a:chExt cx="5851567" cy="87670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08867"/>
              <a:ext cx="5851567" cy="876700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126724" y="1747990"/>
            <a:ext cx="6850812" cy="13261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 smtClean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기업비젼 &amp; 미션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9500" y="408098"/>
            <a:ext cx="2388886" cy="95238"/>
            <a:chOff x="19500" y="408098"/>
            <a:chExt cx="2388886" cy="952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9500" y="408098"/>
              <a:ext cx="2388886" cy="9523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98357" y="1225134"/>
            <a:ext cx="1587664" cy="13450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000" kern="0" spc="-100" dirty="0" smtClean="0">
                <a:solidFill>
                  <a:srgbClr val="D2E1FF"/>
                </a:solidFill>
                <a:latin typeface="Open Sans Light" pitchFamily="34" charset="0"/>
                <a:cs typeface="Open Sans Light" pitchFamily="34" charset="0"/>
              </a:rPr>
              <a:t>02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706034" y="3298781"/>
            <a:ext cx="6659248" cy="6881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300" dirty="0" smtClean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수원도시공사 주차사업은 공영주차장, </a:t>
            </a:r>
          </a:p>
          <a:p>
            <a:r>
              <a:rPr lang="en-US" sz="2300" dirty="0" smtClean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번호판제작소를 운영하면서 수원 시내 </a:t>
            </a:r>
          </a:p>
          <a:p>
            <a:r>
              <a:rPr lang="en-US" sz="2300" dirty="0" smtClean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교통혼잡 해소 및 주차난 해소를 위해 </a:t>
            </a:r>
          </a:p>
          <a:p>
            <a:r>
              <a:rPr lang="en-US" sz="2300" dirty="0" smtClean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최선을 다하고 있습니다.</a:t>
            </a:r>
          </a:p>
          <a:p>
            <a:endParaRPr lang="en-US" sz="2300" dirty="0" smtClean="0">
              <a:solidFill>
                <a:srgbClr val="FFFFFF"/>
              </a:solidFill>
              <a:latin typeface="Pretendard SemiBold" pitchFamily="34" charset="0"/>
              <a:cs typeface="Pretendard SemiBold" pitchFamily="34" charset="0"/>
            </a:endParaRPr>
          </a:p>
          <a:p>
            <a:endParaRPr lang="en-US" sz="2300" dirty="0" smtClean="0">
              <a:solidFill>
                <a:srgbClr val="FFFFFF"/>
              </a:solidFill>
              <a:latin typeface="Pretendard SemiBold" pitchFamily="34" charset="0"/>
              <a:cs typeface="Pretendard SemiBold" pitchFamily="34" charset="0"/>
            </a:endParaRPr>
          </a:p>
          <a:p>
            <a:r>
              <a:rPr lang="en-US" sz="2300" dirty="0" smtClean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또한 통합주차관제사업을 통한 스마트 </a:t>
            </a:r>
          </a:p>
          <a:p>
            <a:r>
              <a:rPr lang="en-US" sz="2300" dirty="0" smtClean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주차 서비스 제공 및 효율적 주차장 관리를 위해 노력하고 있습니다.</a:t>
            </a:r>
          </a:p>
          <a:p>
            <a:endParaRPr lang="en-US" sz="2300" dirty="0" smtClean="0">
              <a:solidFill>
                <a:srgbClr val="FFFFFF"/>
              </a:solidFill>
              <a:latin typeface="Pretendard SemiBold" pitchFamily="34" charset="0"/>
              <a:cs typeface="Pretendard SemiBold" pitchFamily="34" charset="0"/>
            </a:endParaRPr>
          </a:p>
          <a:p>
            <a:endParaRPr lang="en-US" sz="2300" dirty="0" smtClean="0">
              <a:solidFill>
                <a:srgbClr val="FFFFFF"/>
              </a:solidFill>
              <a:latin typeface="Pretendard SemiBold" pitchFamily="34" charset="0"/>
              <a:cs typeface="Pretendard SemiBold" pitchFamily="34" charset="0"/>
            </a:endParaRPr>
          </a:p>
          <a:p>
            <a:r>
              <a:rPr lang="en-US" sz="2300" dirty="0" smtClean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앞으로도 수원 시민의 삶의 질 증진을 위해 최선의 노력을 다하겠습니다.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9512375" y="4604853"/>
            <a:ext cx="7387486" cy="1538449"/>
            <a:chOff x="9512375" y="4604853"/>
            <a:chExt cx="7387486" cy="15384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12375" y="4604853"/>
              <a:ext cx="7387486" cy="15384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134519" y="1919549"/>
            <a:ext cx="1778041" cy="1778041"/>
            <a:chOff x="15134519" y="1919549"/>
            <a:chExt cx="1778041" cy="177804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34519" y="1919549"/>
              <a:ext cx="1778041" cy="17780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95857" y="1919549"/>
            <a:ext cx="1778041" cy="1778041"/>
            <a:chOff x="12295857" y="1919549"/>
            <a:chExt cx="1778041" cy="17780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95857" y="1919549"/>
              <a:ext cx="1778041" cy="1778041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6732876" y="2525885"/>
            <a:ext cx="3806972" cy="5293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dirty="0" smtClean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BRAND CORE VALUE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6742400" y="2882469"/>
            <a:ext cx="3792686" cy="53464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000" b="1" kern="0" spc="-200" dirty="0" smtClean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주차난 해소를 위한 운영 안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6732876" y="2829144"/>
            <a:ext cx="2466925" cy="92446"/>
            <a:chOff x="6732876" y="2829144"/>
            <a:chExt cx="2466925" cy="9244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32876" y="2829144"/>
              <a:ext cx="2466925" cy="9244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7024265" y="4537764"/>
            <a:ext cx="2460051" cy="109688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000" b="1" kern="0" spc="-200" dirty="0" smtClean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수원시민의 발이 되고자 하는 공사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6705363" y="5185475"/>
            <a:ext cx="2271270" cy="85114"/>
            <a:chOff x="6705363" y="5185475"/>
            <a:chExt cx="2271270" cy="851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05363" y="5185475"/>
              <a:ext cx="2271270" cy="85114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6694781" y="7361255"/>
            <a:ext cx="3422778" cy="5293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dirty="0" smtClean="0">
                <a:solidFill>
                  <a:srgbClr val="595959"/>
                </a:solidFill>
                <a:latin typeface="Noto Sans CJK KR Bold" pitchFamily="34" charset="0"/>
                <a:cs typeface="Noto Sans CJK KR Bold" pitchFamily="34" charset="0"/>
              </a:rPr>
              <a:t>BRAND STRATEGY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6790019" y="7675617"/>
            <a:ext cx="3310943" cy="53464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000" b="1" kern="0" spc="-200" dirty="0" smtClean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스마트한 서비스 제공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6667267" y="7718159"/>
            <a:ext cx="2271270" cy="85114"/>
            <a:chOff x="6667267" y="7718159"/>
            <a:chExt cx="2271270" cy="851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67267" y="7718159"/>
              <a:ext cx="2271270" cy="851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339225" y="3662305"/>
            <a:ext cx="5684315" cy="1037471"/>
            <a:chOff x="10339225" y="3662305"/>
            <a:chExt cx="5684315" cy="103747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859971" y="4141558"/>
              <a:ext cx="1008900" cy="50393"/>
              <a:chOff x="9859971" y="4141558"/>
              <a:chExt cx="1008900" cy="50393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9859971" y="4141558"/>
                <a:ext cx="1008900" cy="5039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2643681" y="4141558"/>
              <a:ext cx="1008900" cy="50393"/>
              <a:chOff x="12643681" y="4141558"/>
              <a:chExt cx="1008900" cy="50393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12643681" y="4141558"/>
                <a:ext cx="1008900" cy="5039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5493893" y="4170130"/>
              <a:ext cx="1008900" cy="50393"/>
              <a:chOff x="15493893" y="4170130"/>
              <a:chExt cx="1008900" cy="50393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15493893" y="4170130"/>
                <a:ext cx="1008900" cy="50393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0339225" y="6095684"/>
            <a:ext cx="5684315" cy="1008900"/>
            <a:chOff x="10339225" y="6095684"/>
            <a:chExt cx="5684315" cy="1008900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859971" y="6574937"/>
              <a:ext cx="1008900" cy="50393"/>
              <a:chOff x="9859971" y="6574937"/>
              <a:chExt cx="1008900" cy="50393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9859971" y="6574937"/>
                <a:ext cx="1008900" cy="50393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2643681" y="6574937"/>
              <a:ext cx="1008900" cy="50393"/>
              <a:chOff x="12643681" y="6574937"/>
              <a:chExt cx="1008900" cy="50393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12643681" y="6574937"/>
                <a:ext cx="1008900" cy="50393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5493893" y="6574937"/>
              <a:ext cx="1008900" cy="50393"/>
              <a:chOff x="15493893" y="6574937"/>
              <a:chExt cx="1008900" cy="50393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15493893" y="6574937"/>
                <a:ext cx="1008900" cy="50393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9270857" y="6784495"/>
            <a:ext cx="2207975" cy="2207975"/>
            <a:chOff x="9270857" y="6784495"/>
            <a:chExt cx="2207975" cy="2207975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270857" y="6784495"/>
              <a:ext cx="2207975" cy="2207975"/>
              <a:chOff x="9270857" y="6784495"/>
              <a:chExt cx="2207975" cy="2207975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270857" y="6784495"/>
                <a:ext cx="2207975" cy="220797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9412061" y="6925699"/>
              <a:ext cx="1925567" cy="1925567"/>
              <a:chOff x="9412061" y="6925699"/>
              <a:chExt cx="1925567" cy="1925567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412061" y="6925699"/>
                <a:ext cx="1925567" cy="1925567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9564421" y="7078059"/>
              <a:ext cx="1620847" cy="1620847"/>
              <a:chOff x="9564421" y="7078059"/>
              <a:chExt cx="1620847" cy="1620847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564421" y="7078059"/>
                <a:ext cx="1620847" cy="1620847"/>
              </a:xfrm>
              <a:prstGeom prst="rect">
                <a:avLst/>
              </a:prstGeom>
            </p:spPr>
          </p:pic>
        </p:grpSp>
        <p:sp>
          <p:nvSpPr>
            <p:cNvPr id="66" name="Object 66"/>
            <p:cNvSpPr txBox="1"/>
            <p:nvPr/>
          </p:nvSpPr>
          <p:spPr>
            <a:xfrm>
              <a:off x="8901063" y="7601705"/>
              <a:ext cx="2932136" cy="9372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3500" b="1" dirty="0" smtClean="0">
                  <a:solidFill>
                    <a:srgbClr val="000000"/>
                  </a:solidFill>
                  <a:latin typeface="Noto Sans CJK KR Medium" pitchFamily="34" charset="0"/>
                  <a:cs typeface="Noto Sans CJK KR Medium" pitchFamily="34" charset="0"/>
                </a:rPr>
                <a:t>smart</a:t>
              </a:r>
              <a:endParaRPr lang="en-US" dirty="0"/>
            </a:p>
          </p:txBody>
        </p:sp>
      </p:grpSp>
      <p:grpSp>
        <p:nvGrpSpPr>
          <p:cNvPr id="1021" name="그룹 1021"/>
          <p:cNvGrpSpPr/>
          <p:nvPr/>
        </p:nvGrpSpPr>
        <p:grpSpPr>
          <a:xfrm>
            <a:off x="12092982" y="6784495"/>
            <a:ext cx="2207975" cy="2207975"/>
            <a:chOff x="12092982" y="6784495"/>
            <a:chExt cx="2207975" cy="2207975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2092982" y="6784495"/>
              <a:ext cx="2207975" cy="2207975"/>
              <a:chOff x="12092982" y="6784495"/>
              <a:chExt cx="2207975" cy="2207975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092982" y="6784495"/>
                <a:ext cx="2207975" cy="2207975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2234186" y="6925699"/>
              <a:ext cx="1925567" cy="1925567"/>
              <a:chOff x="12234186" y="6925699"/>
              <a:chExt cx="1925567" cy="1925567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234186" y="6925699"/>
                <a:ext cx="1925567" cy="1925567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2386546" y="7078059"/>
              <a:ext cx="1620847" cy="1620847"/>
              <a:chOff x="12386546" y="7078059"/>
              <a:chExt cx="1620847" cy="1620847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386546" y="7078059"/>
                <a:ext cx="1620847" cy="1620847"/>
              </a:xfrm>
              <a:prstGeom prst="rect">
                <a:avLst/>
              </a:prstGeom>
            </p:spPr>
          </p:pic>
        </p:grpSp>
        <p:sp>
          <p:nvSpPr>
            <p:cNvPr id="78" name="Object 78"/>
            <p:cNvSpPr txBox="1"/>
            <p:nvPr/>
          </p:nvSpPr>
          <p:spPr>
            <a:xfrm>
              <a:off x="11723120" y="7573133"/>
              <a:ext cx="2932136" cy="9372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3500" b="1" kern="0" spc="-200" dirty="0" smtClean="0">
                  <a:solidFill>
                    <a:srgbClr val="000000"/>
                  </a:solidFill>
                  <a:latin typeface="Noto Sans CJK KR Medium" pitchFamily="34" charset="0"/>
                  <a:cs typeface="Noto Sans CJK KR Medium" pitchFamily="34" charset="0"/>
                </a:rPr>
                <a:t>efficiency</a:t>
              </a:r>
              <a:endParaRPr lang="en-US" dirty="0"/>
            </a:p>
          </p:txBody>
        </p:sp>
      </p:grpSp>
      <p:grpSp>
        <p:nvGrpSpPr>
          <p:cNvPr id="1025" name="그룹 1025"/>
          <p:cNvGrpSpPr/>
          <p:nvPr/>
        </p:nvGrpSpPr>
        <p:grpSpPr>
          <a:xfrm>
            <a:off x="14873760" y="6784495"/>
            <a:ext cx="2207975" cy="2207975"/>
            <a:chOff x="14873760" y="6784495"/>
            <a:chExt cx="2207975" cy="2207975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873760" y="6784495"/>
              <a:ext cx="2207975" cy="2207975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5014964" y="6925699"/>
            <a:ext cx="1925567" cy="1925567"/>
            <a:chOff x="15014964" y="6925699"/>
            <a:chExt cx="1925567" cy="1925567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14964" y="6925699"/>
              <a:ext cx="1925567" cy="1925567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5167324" y="7078059"/>
            <a:ext cx="1620847" cy="1620847"/>
            <a:chOff x="15167324" y="7078059"/>
            <a:chExt cx="1620847" cy="1620847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167324" y="7078059"/>
              <a:ext cx="1620847" cy="1620847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14503882" y="7582657"/>
            <a:ext cx="2932136" cy="9372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500" b="1" dirty="0" smtClean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service</a:t>
            </a:r>
            <a:endParaRPr lang="en-US" dirty="0"/>
          </a:p>
        </p:txBody>
      </p:sp>
      <p:grpSp>
        <p:nvGrpSpPr>
          <p:cNvPr id="1028" name="그룹 1028"/>
          <p:cNvGrpSpPr/>
          <p:nvPr/>
        </p:nvGrpSpPr>
        <p:grpSpPr>
          <a:xfrm>
            <a:off x="9538349" y="1919549"/>
            <a:ext cx="1778041" cy="1778041"/>
            <a:chOff x="9538349" y="1919549"/>
            <a:chExt cx="1778041" cy="1778041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38349" y="1919549"/>
              <a:ext cx="1778041" cy="1778041"/>
            </a:xfrm>
            <a:prstGeom prst="rect">
              <a:avLst/>
            </a:prstGeom>
          </p:spPr>
        </p:pic>
      </p:grpSp>
      <p:sp>
        <p:nvSpPr>
          <p:cNvPr id="93" name="Object 93"/>
          <p:cNvSpPr txBox="1"/>
          <p:nvPr/>
        </p:nvSpPr>
        <p:spPr>
          <a:xfrm>
            <a:off x="9025087" y="2454771"/>
            <a:ext cx="2811133" cy="9372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500" dirty="0" smtClean="0">
                <a:solidFill>
                  <a:srgbClr val="1A1A1A"/>
                </a:solidFill>
                <a:latin typeface="Pretendard" pitchFamily="34" charset="0"/>
                <a:cs typeface="Pretendard" pitchFamily="34" charset="0"/>
              </a:rPr>
              <a:t>public</a:t>
            </a:r>
            <a:endParaRPr lang="en-US" dirty="0"/>
          </a:p>
        </p:txBody>
      </p:sp>
      <p:sp>
        <p:nvSpPr>
          <p:cNvPr id="94" name="Object 94"/>
          <p:cNvSpPr txBox="1"/>
          <p:nvPr/>
        </p:nvSpPr>
        <p:spPr>
          <a:xfrm>
            <a:off x="11786811" y="2473819"/>
            <a:ext cx="2811133" cy="9372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500" dirty="0" smtClean="0">
                <a:solidFill>
                  <a:srgbClr val="1A1A1A"/>
                </a:solidFill>
                <a:latin typeface="Pretendard" pitchFamily="34" charset="0"/>
                <a:cs typeface="Pretendard" pitchFamily="34" charset="0"/>
              </a:rPr>
              <a:t>plate</a:t>
            </a:r>
            <a:endParaRPr lang="en-US" dirty="0"/>
          </a:p>
        </p:txBody>
      </p:sp>
      <p:sp>
        <p:nvSpPr>
          <p:cNvPr id="95" name="Object 95"/>
          <p:cNvSpPr txBox="1"/>
          <p:nvPr/>
        </p:nvSpPr>
        <p:spPr>
          <a:xfrm>
            <a:off x="14605668" y="2483343"/>
            <a:ext cx="2811133" cy="9372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500" dirty="0" smtClean="0">
                <a:solidFill>
                  <a:srgbClr val="1A1A1A"/>
                </a:solidFill>
                <a:latin typeface="Pretendard" pitchFamily="34" charset="0"/>
                <a:cs typeface="Pretendard" pitchFamily="34" charset="0"/>
              </a:rPr>
              <a:t>produce</a:t>
            </a:r>
            <a:endParaRPr lang="en-US" dirty="0"/>
          </a:p>
        </p:txBody>
      </p:sp>
      <p:sp>
        <p:nvSpPr>
          <p:cNvPr id="96" name="Object 96"/>
          <p:cNvSpPr txBox="1"/>
          <p:nvPr/>
        </p:nvSpPr>
        <p:spPr>
          <a:xfrm>
            <a:off x="7702361" y="5038095"/>
            <a:ext cx="11052235" cy="8823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3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수원주차포탈</a:t>
            </a:r>
            <a:endParaRPr lang="en-US" dirty="0"/>
          </a:p>
        </p:txBody>
      </p:sp>
      <p:sp>
        <p:nvSpPr>
          <p:cNvPr id="97" name="Object 97"/>
          <p:cNvSpPr txBox="1"/>
          <p:nvPr/>
        </p:nvSpPr>
        <p:spPr>
          <a:xfrm>
            <a:off x="16921524" y="9509686"/>
            <a:ext cx="357143" cy="3992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4P</a:t>
            </a:r>
            <a:endParaRPr lang="en-US" dirty="0"/>
          </a:p>
        </p:txBody>
      </p:sp>
      <p:grpSp>
        <p:nvGrpSpPr>
          <p:cNvPr id="1029" name="그룹 1029"/>
          <p:cNvGrpSpPr/>
          <p:nvPr/>
        </p:nvGrpSpPr>
        <p:grpSpPr>
          <a:xfrm>
            <a:off x="999446" y="303696"/>
            <a:ext cx="16286822" cy="304041"/>
            <a:chOff x="999446" y="303696"/>
            <a:chExt cx="16286822" cy="304041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999446" y="303696"/>
              <a:ext cx="16286822" cy="304041"/>
              <a:chOff x="999446" y="303696"/>
              <a:chExt cx="16286822" cy="304041"/>
            </a:xfrm>
          </p:grpSpPr>
          <p:grpSp>
            <p:nvGrpSpPr>
              <p:cNvPr id="1031" name="그룹 1031"/>
              <p:cNvGrpSpPr/>
              <p:nvPr/>
            </p:nvGrpSpPr>
            <p:grpSpPr>
              <a:xfrm>
                <a:off x="1023980" y="555973"/>
                <a:ext cx="16222743" cy="51765"/>
                <a:chOff x="1023980" y="555973"/>
                <a:chExt cx="16222743" cy="51765"/>
              </a:xfrm>
            </p:grpSpPr>
            <p:pic>
              <p:nvPicPr>
                <p:cNvPr id="101" name="Object 100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023980" y="555973"/>
                  <a:ext cx="16222743" cy="51765"/>
                </a:xfrm>
                <a:prstGeom prst="rect">
                  <a:avLst/>
                </a:prstGeom>
              </p:spPr>
            </p:pic>
          </p:grpSp>
          <p:grpSp>
            <p:nvGrpSpPr>
              <p:cNvPr id="1032" name="그룹 1032"/>
              <p:cNvGrpSpPr/>
              <p:nvPr/>
            </p:nvGrpSpPr>
            <p:grpSpPr>
              <a:xfrm>
                <a:off x="880139" y="423003"/>
                <a:ext cx="287682" cy="49068"/>
                <a:chOff x="880139" y="423003"/>
                <a:chExt cx="287682" cy="49068"/>
              </a:xfrm>
            </p:grpSpPr>
            <p:pic>
              <p:nvPicPr>
                <p:cNvPr id="104" name="Object 103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5400000">
                  <a:off x="880139" y="423003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33" name="그룹 1033"/>
              <p:cNvGrpSpPr/>
              <p:nvPr/>
            </p:nvGrpSpPr>
            <p:grpSpPr>
              <a:xfrm>
                <a:off x="4791211" y="423003"/>
                <a:ext cx="287682" cy="49068"/>
                <a:chOff x="4791211" y="423003"/>
                <a:chExt cx="287682" cy="49068"/>
              </a:xfrm>
            </p:grpSpPr>
            <p:pic>
              <p:nvPicPr>
                <p:cNvPr id="107" name="Object 106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5400000">
                  <a:off x="4791211" y="423003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17117893" y="423003"/>
                <a:ext cx="287682" cy="49068"/>
                <a:chOff x="17117893" y="423003"/>
                <a:chExt cx="287682" cy="49068"/>
              </a:xfrm>
            </p:grpSpPr>
            <p:pic>
              <p:nvPicPr>
                <p:cNvPr id="110" name="Object 109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5400000">
                  <a:off x="17117893" y="423003"/>
                  <a:ext cx="287682" cy="49068"/>
                </a:xfrm>
                <a:prstGeom prst="rect">
                  <a:avLst/>
                </a:prstGeom>
              </p:spPr>
            </p:pic>
          </p:grpSp>
        </p:grpSp>
        <p:sp>
          <p:nvSpPr>
            <p:cNvPr id="113" name="Object 113"/>
            <p:cNvSpPr txBox="1"/>
            <p:nvPr/>
          </p:nvSpPr>
          <p:spPr>
            <a:xfrm>
              <a:off x="1179634" y="303697"/>
              <a:ext cx="4867759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TEAM PROJECT</a:t>
              </a:r>
              <a:endParaRPr lang="en-US" dirty="0"/>
            </a:p>
          </p:txBody>
        </p:sp>
        <p:sp>
          <p:nvSpPr>
            <p:cNvPr id="114" name="Object 114"/>
            <p:cNvSpPr txBox="1"/>
            <p:nvPr/>
          </p:nvSpPr>
          <p:spPr>
            <a:xfrm>
              <a:off x="5064119" y="303697"/>
              <a:ext cx="4867759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BRAND &amp; SITE ANALYSIS</a:t>
              </a:r>
              <a:endParaRPr lang="en-US" dirty="0"/>
            </a:p>
          </p:txBody>
        </p:sp>
        <p:sp>
          <p:nvSpPr>
            <p:cNvPr id="115" name="Object 115"/>
            <p:cNvSpPr txBox="1"/>
            <p:nvPr/>
          </p:nvSpPr>
          <p:spPr>
            <a:xfrm>
              <a:off x="14129571" y="303697"/>
              <a:ext cx="2966161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APP DEVELOPMENT</a:t>
              </a:r>
              <a:endParaRPr lang="en-US" dirty="0"/>
            </a:p>
          </p:txBody>
        </p:sp>
      </p:grpSp>
      <p:sp>
        <p:nvSpPr>
          <p:cNvPr id="117" name="Object 117"/>
          <p:cNvSpPr txBox="1"/>
          <p:nvPr/>
        </p:nvSpPr>
        <p:spPr>
          <a:xfrm>
            <a:off x="308046" y="9728821"/>
            <a:ext cx="4047301" cy="5279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team</a:t>
            </a:r>
            <a:r>
              <a:rPr lang="en-US" sz="2000" dirty="0" smtClean="0">
                <a:solidFill>
                  <a:srgbClr val="000000"/>
                </a:solidFill>
                <a:latin typeface="Pretendard SemiBold" pitchFamily="34" charset="0"/>
                <a:cs typeface="Pretendard SemiBold" pitchFamily="34" charset="0"/>
              </a:rPr>
              <a:t> projectㅣ앱 개발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92974"/>
            <a:ext cx="5004529" cy="8782895"/>
            <a:chOff x="0" y="992974"/>
            <a:chExt cx="5004529" cy="87828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92974"/>
              <a:ext cx="5004529" cy="878289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03119" y="1187867"/>
            <a:ext cx="1587664" cy="13450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000" kern="0" spc="-100" dirty="0" smtClean="0">
                <a:solidFill>
                  <a:srgbClr val="D2E1FF"/>
                </a:solidFill>
                <a:latin typeface="Open Sans Light" pitchFamily="34" charset="0"/>
                <a:cs typeface="Open Sans Light" pitchFamily="34" charset="0"/>
              </a:rPr>
              <a:t>03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6921524" y="9509686"/>
            <a:ext cx="357143" cy="3992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5P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9500" y="408098"/>
            <a:ext cx="2388886" cy="95238"/>
            <a:chOff x="19500" y="408098"/>
            <a:chExt cx="2388886" cy="952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9500" y="408098"/>
              <a:ext cx="2388886" cy="9523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26724" y="1747990"/>
            <a:ext cx="5296510" cy="13261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 smtClean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리뉴얼 목적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569852" y="3034473"/>
            <a:ext cx="3897018" cy="3897018"/>
            <a:chOff x="13569852" y="3034473"/>
            <a:chExt cx="3897018" cy="38970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69852" y="3034473"/>
              <a:ext cx="3897018" cy="389701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3400740" y="4982982"/>
            <a:ext cx="4279227" cy="18413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불편한 사례를</a:t>
            </a:r>
          </a:p>
          <a:p>
            <a:pPr algn="ctr"/>
            <a:r>
              <a:rPr lang="en-US" sz="22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연구하여 더 나은 방안으로 해결한다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13585264" y="4329512"/>
            <a:ext cx="3972084" cy="6586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문제 해결 Solution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166324" y="3441313"/>
            <a:ext cx="12104988" cy="4520678"/>
            <a:chOff x="1166324" y="3441313"/>
            <a:chExt cx="12104988" cy="452067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6324" y="3441313"/>
              <a:ext cx="12104988" cy="45206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91133" y="3966769"/>
            <a:ext cx="8480179" cy="4520678"/>
            <a:chOff x="4791133" y="3966769"/>
            <a:chExt cx="8480179" cy="452067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91133" y="3966769"/>
              <a:ext cx="8480179" cy="45206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20805" y="4492224"/>
            <a:ext cx="4850506" cy="4520678"/>
            <a:chOff x="8420805" y="4492224"/>
            <a:chExt cx="4850506" cy="452067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20805" y="4492224"/>
              <a:ext cx="4850506" cy="4520678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8806333" y="4897974"/>
            <a:ext cx="5536112" cy="804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kern="0" spc="1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어떻게 해야 할까요?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5068370" y="4365302"/>
            <a:ext cx="3856403" cy="804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kern="0" spc="1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결과 발생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1817514" y="3874482"/>
            <a:ext cx="3856403" cy="804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kern="0" spc="1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사례 발생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1417829" y="4754410"/>
            <a:ext cx="4396776" cy="45332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매일 학원에 오고가며 하루에 한번 사용하는 주차 사이트로서, 주차 정산 및 주차 위치 확인, 주차가능 공간 정보 등 </a:t>
            </a:r>
          </a:p>
          <a:p>
            <a:r>
              <a:rPr lang="en-US" sz="2000" kern="0" spc="-1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필요한 각 컨텐츠를 검색</a:t>
            </a:r>
          </a:p>
          <a:p>
            <a:r>
              <a:rPr lang="en-US" sz="2000" kern="0" spc="-1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하고 사용하는 부분에서 불편사항을 느끼고 해결했으면 하는 상황 발생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5171076" y="6057276"/>
            <a:ext cx="4499888" cy="33903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불편 사항을 해소할 수 있는 컨텐츠 선별</a:t>
            </a:r>
          </a:p>
          <a:p>
            <a:r>
              <a:rPr lang="en-US" sz="2000" kern="0" spc="-1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선별한 컨텐츠를 사용자 입장을 고려하여 적재적소에 배치</a:t>
            </a:r>
          </a:p>
          <a:p>
            <a:r>
              <a:rPr lang="en-US" sz="2000" kern="0" spc="-1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다양한 소비자의 의견 반영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8806333" y="5926219"/>
            <a:ext cx="3483308" cy="5312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4385F4"/>
                </a:solidFill>
                <a:latin typeface="Pretendard" pitchFamily="34" charset="0"/>
                <a:cs typeface="Pretendard" pitchFamily="34" charset="0"/>
              </a:rPr>
              <a:t>문제 해결 Solution</a:t>
            </a:r>
            <a:endParaRPr lang="en-US" dirty="0"/>
          </a:p>
        </p:txBody>
      </p:sp>
      <p:sp>
        <p:nvSpPr>
          <p:cNvPr id="31" name="Object 31"/>
          <p:cNvSpPr txBox="1"/>
          <p:nvPr/>
        </p:nvSpPr>
        <p:spPr>
          <a:xfrm>
            <a:off x="5171077" y="5438069"/>
            <a:ext cx="3854830" cy="5312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4385F4"/>
                </a:solidFill>
                <a:latin typeface="Pretendard" pitchFamily="34" charset="0"/>
                <a:cs typeface="Pretendard" pitchFamily="34" charset="0"/>
              </a:rPr>
              <a:t>문제 해결 Solution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14406783" y="3991823"/>
            <a:ext cx="2223158" cy="138496"/>
            <a:chOff x="14406783" y="3991823"/>
            <a:chExt cx="2223158" cy="13849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06783" y="3991823"/>
              <a:ext cx="2223158" cy="138496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8806333" y="6516867"/>
            <a:ext cx="4493353" cy="28189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자사 사이트 컨텐츠를 꼼꼼하게 분석하고, 팀원들의 역량을 고려하여 업무를 분담하고 협동하여 충분히 고민함으로써 해결 방안을 찾아 적용해봄.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999446" y="303696"/>
            <a:ext cx="16286822" cy="304041"/>
            <a:chOff x="999446" y="303696"/>
            <a:chExt cx="16286822" cy="30404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99446" y="303696"/>
              <a:ext cx="16286822" cy="304041"/>
              <a:chOff x="999446" y="303696"/>
              <a:chExt cx="16286822" cy="304041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023980" y="555973"/>
                <a:ext cx="16222743" cy="51765"/>
                <a:chOff x="1023980" y="555973"/>
                <a:chExt cx="16222743" cy="51765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023980" y="555973"/>
                  <a:ext cx="16222743" cy="5176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880139" y="423003"/>
                <a:ext cx="287682" cy="49068"/>
                <a:chOff x="880139" y="423003"/>
                <a:chExt cx="287682" cy="49068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5400000">
                  <a:off x="880139" y="423003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4791211" y="423003"/>
                <a:ext cx="287682" cy="49068"/>
                <a:chOff x="4791211" y="423003"/>
                <a:chExt cx="287682" cy="49068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5400000">
                  <a:off x="4791211" y="423003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7117893" y="423003"/>
                <a:ext cx="287682" cy="49068"/>
                <a:chOff x="17117893" y="423003"/>
                <a:chExt cx="287682" cy="49068"/>
              </a:xfrm>
            </p:grpSpPr>
            <p:pic>
              <p:nvPicPr>
                <p:cNvPr id="48" name="Object 47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5400000">
                  <a:off x="17117893" y="423003"/>
                  <a:ext cx="287682" cy="49068"/>
                </a:xfrm>
                <a:prstGeom prst="rect">
                  <a:avLst/>
                </a:prstGeom>
              </p:spPr>
            </p:pic>
          </p:grpSp>
        </p:grpSp>
        <p:sp>
          <p:nvSpPr>
            <p:cNvPr id="51" name="Object 51"/>
            <p:cNvSpPr txBox="1"/>
            <p:nvPr/>
          </p:nvSpPr>
          <p:spPr>
            <a:xfrm>
              <a:off x="1179634" y="303697"/>
              <a:ext cx="4867759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TEAM PROJECT</a:t>
              </a:r>
              <a:endParaRPr lang="en-US" dirty="0"/>
            </a:p>
          </p:txBody>
        </p:sp>
        <p:sp>
          <p:nvSpPr>
            <p:cNvPr id="52" name="Object 52"/>
            <p:cNvSpPr txBox="1"/>
            <p:nvPr/>
          </p:nvSpPr>
          <p:spPr>
            <a:xfrm>
              <a:off x="5064119" y="303697"/>
              <a:ext cx="4867759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BRAND &amp; SITE ANALYSIS</a:t>
              </a:r>
              <a:endParaRPr lang="en-US" dirty="0"/>
            </a:p>
          </p:txBody>
        </p:sp>
        <p:sp>
          <p:nvSpPr>
            <p:cNvPr id="53" name="Object 53"/>
            <p:cNvSpPr txBox="1"/>
            <p:nvPr/>
          </p:nvSpPr>
          <p:spPr>
            <a:xfrm>
              <a:off x="14129571" y="303697"/>
              <a:ext cx="2966161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APP DEVELOPMENT</a:t>
              </a:r>
              <a:endParaRPr lang="en-US" dirty="0"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308046" y="9728821"/>
            <a:ext cx="4047301" cy="5279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team</a:t>
            </a:r>
            <a:r>
              <a:rPr lang="en-US" sz="2000" dirty="0" smtClean="0">
                <a:solidFill>
                  <a:srgbClr val="000000"/>
                </a:solidFill>
                <a:latin typeface="Pretendard SemiBold" pitchFamily="34" charset="0"/>
                <a:cs typeface="Pretendard SemiBold" pitchFamily="34" charset="0"/>
              </a:rPr>
              <a:t> projectㅣ앱 개발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92974"/>
            <a:ext cx="5337492" cy="8735847"/>
            <a:chOff x="0" y="992974"/>
            <a:chExt cx="5337492" cy="87358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92974"/>
              <a:ext cx="5337492" cy="87358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58979" y="6043884"/>
            <a:ext cx="7445454" cy="29445"/>
            <a:chOff x="7558979" y="6043884"/>
            <a:chExt cx="7445454" cy="294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7558979" y="6043884"/>
              <a:ext cx="7445454" cy="2944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951552" y="2343381"/>
            <a:ext cx="6072468" cy="6918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4385F4"/>
                </a:solidFill>
                <a:latin typeface="Noto Sans CJK KR Bold" pitchFamily="34" charset="0"/>
                <a:cs typeface="Noto Sans CJK KR Bold" pitchFamily="34" charset="0"/>
              </a:rPr>
              <a:t>메인 화면</a:t>
            </a:r>
          </a:p>
          <a:p>
            <a:r>
              <a:rPr lang="en-US" sz="2500" dirty="0" smtClean="0">
                <a:solidFill>
                  <a:srgbClr val="000000"/>
                </a:solidFill>
                <a:latin typeface="Noto Sans CJK KR Light" pitchFamily="34" charset="0"/>
                <a:cs typeface="Noto Sans CJK KR Light" pitchFamily="34" charset="0"/>
              </a:rPr>
              <a:t>주차요금 사전결제</a:t>
            </a:r>
          </a:p>
          <a:p>
            <a:r>
              <a:rPr lang="en-US" sz="2500" dirty="0" smtClean="0">
                <a:solidFill>
                  <a:srgbClr val="000000"/>
                </a:solidFill>
                <a:latin typeface="Noto Sans CJK KR Light" pitchFamily="34" charset="0"/>
                <a:cs typeface="Noto Sans CJK KR Light" pitchFamily="34" charset="0"/>
              </a:rPr>
              <a:t>미납요금 결제</a:t>
            </a:r>
          </a:p>
          <a:p>
            <a:r>
              <a:rPr lang="en-US" sz="2500" dirty="0" smtClean="0">
                <a:solidFill>
                  <a:srgbClr val="000000"/>
                </a:solidFill>
                <a:latin typeface="Noto Sans CJK KR Light" pitchFamily="34" charset="0"/>
                <a:cs typeface="Noto Sans CJK KR Light" pitchFamily="34" charset="0"/>
              </a:rPr>
              <a:t>정기권 연장 결제</a:t>
            </a:r>
          </a:p>
          <a:p>
            <a:r>
              <a:rPr lang="en-US" sz="2500" dirty="0" smtClean="0">
                <a:solidFill>
                  <a:srgbClr val="000000"/>
                </a:solidFill>
                <a:latin typeface="Noto Sans CJK KR Light" pitchFamily="34" charset="0"/>
                <a:cs typeface="Noto Sans CJK KR Light" pitchFamily="34" charset="0"/>
              </a:rPr>
              <a:t>정기권대기자 신청/조회</a:t>
            </a:r>
          </a:p>
          <a:p>
            <a:r>
              <a:rPr lang="en-US" sz="2500" dirty="0" smtClean="0">
                <a:solidFill>
                  <a:srgbClr val="000000"/>
                </a:solidFill>
                <a:latin typeface="Noto Sans CJK KR Light" pitchFamily="34" charset="0"/>
                <a:cs typeface="Noto Sans CJK KR Light" pitchFamily="34" charset="0"/>
              </a:rPr>
              <a:t>공영주차장 지도 검색</a:t>
            </a:r>
          </a:p>
          <a:p>
            <a:r>
              <a:rPr lang="en-US" sz="2500" dirty="0" smtClean="0">
                <a:solidFill>
                  <a:srgbClr val="000000"/>
                </a:solidFill>
                <a:latin typeface="Noto Sans CJK KR Light" pitchFamily="34" charset="0"/>
                <a:cs typeface="Noto Sans CJK KR Light" pitchFamily="34" charset="0"/>
              </a:rPr>
              <a:t>사업장(상가) 웹선불권</a:t>
            </a:r>
          </a:p>
          <a:p>
            <a:r>
              <a:rPr lang="en-US" sz="2500" dirty="0" smtClean="0">
                <a:solidFill>
                  <a:srgbClr val="000000"/>
                </a:solidFill>
                <a:latin typeface="Noto Sans CJK KR Light" pitchFamily="34" charset="0"/>
                <a:cs typeface="Noto Sans CJK KR Light" pitchFamily="34" charset="0"/>
              </a:rPr>
              <a:t>주차장 검색 창</a:t>
            </a:r>
          </a:p>
          <a:p>
            <a:r>
              <a:rPr lang="en-US" sz="2500" dirty="0" smtClean="0">
                <a:solidFill>
                  <a:srgbClr val="000000"/>
                </a:solidFill>
                <a:latin typeface="Noto Sans CJK KR Light" pitchFamily="34" charset="0"/>
                <a:cs typeface="Noto Sans CJK KR Light" pitchFamily="34" charset="0"/>
              </a:rPr>
              <a:t>공지사항 / 문의사항</a:t>
            </a:r>
          </a:p>
          <a:p>
            <a:r>
              <a:rPr lang="en-US" sz="2500" dirty="0" smtClean="0">
                <a:solidFill>
                  <a:srgbClr val="000000"/>
                </a:solidFill>
                <a:latin typeface="Noto Sans CJK KR Light" pitchFamily="34" charset="0"/>
                <a:cs typeface="Noto Sans CJK KR Light" pitchFamily="34" charset="0"/>
              </a:rPr>
              <a:t>주차장 현황 사진</a:t>
            </a:r>
            <a:r>
              <a:rPr lang="en-US" sz="1400" dirty="0" smtClean="0">
                <a:solidFill>
                  <a:srgbClr val="000000"/>
                </a:solidFill>
                <a:latin typeface="Noto Sans CJK KR Light" pitchFamily="34" charset="0"/>
                <a:cs typeface="Noto Sans CJK KR Light" pitchFamily="34" charset="0"/>
              </a:rPr>
              <a:t> 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6922983" y="832653"/>
            <a:ext cx="14640204" cy="9619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kern="0" spc="-200" dirty="0" smtClean="0">
                <a:solidFill>
                  <a:srgbClr val="0B524A"/>
                </a:solidFill>
                <a:latin typeface="Noto Sans CJK KR Medium" pitchFamily="34" charset="0"/>
                <a:cs typeface="Noto Sans CJK KR Medium" pitchFamily="34" charset="0"/>
              </a:rPr>
              <a:t>주차 질서를 확립하고 보호하는 수원시 주차 사업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308046" y="9728821"/>
            <a:ext cx="4047301" cy="5279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team</a:t>
            </a:r>
            <a:r>
              <a:rPr lang="en-US" sz="2000" dirty="0" smtClean="0">
                <a:solidFill>
                  <a:srgbClr val="000000"/>
                </a:solidFill>
                <a:latin typeface="Pretendard SemiBold" pitchFamily="34" charset="0"/>
                <a:cs typeface="Pretendard SemiBold" pitchFamily="34" charset="0"/>
              </a:rPr>
              <a:t> projectㅣ앱 개발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203119" y="1193972"/>
            <a:ext cx="1000000" cy="13450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000" kern="0" spc="-100" dirty="0" smtClean="0">
                <a:solidFill>
                  <a:srgbClr val="D2E1FF"/>
                </a:solidFill>
                <a:latin typeface="Open Sans Light" pitchFamily="34" charset="0"/>
                <a:cs typeface="Open Sans Light" pitchFamily="34" charset="0"/>
              </a:rPr>
              <a:t>04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126724" y="1747990"/>
            <a:ext cx="5296510" cy="2388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 smtClean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자사 컨텐츠 분석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9500" y="408098"/>
            <a:ext cx="2388886" cy="95238"/>
            <a:chOff x="19500" y="408098"/>
            <a:chExt cx="2388886" cy="952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9500" y="408098"/>
              <a:ext cx="2388886" cy="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3435" y="3340367"/>
            <a:ext cx="4578429" cy="6171429"/>
            <a:chOff x="363435" y="3340367"/>
            <a:chExt cx="4578429" cy="617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3435" y="3340367"/>
              <a:ext cx="4578429" cy="617142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1803048" y="2335876"/>
            <a:ext cx="6076034" cy="117330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4385F4"/>
                </a:solidFill>
                <a:latin typeface="Noto Sans CJK KR Bold" pitchFamily="34" charset="0"/>
                <a:cs typeface="Noto Sans CJK KR Bold" pitchFamily="34" charset="0"/>
              </a:rPr>
              <a:t>서브 메뉴</a:t>
            </a:r>
          </a:p>
          <a:p>
            <a:r>
              <a:rPr lang="en-US" sz="2500" dirty="0" smtClean="0">
                <a:solidFill>
                  <a:srgbClr val="000000"/>
                </a:solidFill>
                <a:latin typeface="Noto Sans CJK KR Light" pitchFamily="34" charset="0"/>
                <a:cs typeface="Noto Sans CJK KR Light" pitchFamily="34" charset="0"/>
              </a:rPr>
              <a:t>주차요금 사전결제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Noto Sans CJK KR Light" pitchFamily="34" charset="0"/>
                <a:cs typeface="Noto Sans CJK KR Light" pitchFamily="34" charset="0"/>
              </a:rPr>
              <a:t>- 사전결제 조회/결제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Noto Sans CJK KR Light" pitchFamily="34" charset="0"/>
                <a:cs typeface="Noto Sans CJK KR Light" pitchFamily="34" charset="0"/>
              </a:rPr>
              <a:t>- 사전결제 안내</a:t>
            </a:r>
          </a:p>
          <a:p>
            <a:r>
              <a:rPr lang="en-US" sz="2500" dirty="0" smtClean="0">
                <a:solidFill>
                  <a:srgbClr val="000000"/>
                </a:solidFill>
                <a:latin typeface="Noto Sans CJK KR Light" pitchFamily="34" charset="0"/>
                <a:cs typeface="Noto Sans CJK KR Light" pitchFamily="34" charset="0"/>
              </a:rPr>
              <a:t>공영주차장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Noto Sans CJK KR Light" pitchFamily="34" charset="0"/>
                <a:cs typeface="Noto Sans CJK KR Light" pitchFamily="34" charset="0"/>
              </a:rPr>
              <a:t>- 지도 검색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Noto Sans CJK KR Light" pitchFamily="34" charset="0"/>
                <a:cs typeface="Noto Sans CJK KR Light" pitchFamily="34" charset="0"/>
              </a:rPr>
              <a:t>- 주소 검색</a:t>
            </a:r>
          </a:p>
          <a:p>
            <a:r>
              <a:rPr lang="en-US" sz="2500" dirty="0" smtClean="0">
                <a:solidFill>
                  <a:srgbClr val="000000"/>
                </a:solidFill>
                <a:latin typeface="Noto Sans CJK KR Light" pitchFamily="34" charset="0"/>
                <a:cs typeface="Noto Sans CJK KR Light" pitchFamily="34" charset="0"/>
              </a:rPr>
              <a:t>미납주차요금</a:t>
            </a:r>
          </a:p>
          <a:p>
            <a:endParaRPr lang="en-US" sz="2500" dirty="0" smtClean="0">
              <a:solidFill>
                <a:srgbClr val="000000"/>
              </a:solidFill>
              <a:latin typeface="Noto Sans CJK KR Light" pitchFamily="34" charset="0"/>
              <a:cs typeface="Noto Sans CJK KR Light" pitchFamily="34" charset="0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Noto Sans CJK KR Light" pitchFamily="34" charset="0"/>
                <a:cs typeface="Noto Sans CJK KR Light" pitchFamily="34" charset="0"/>
              </a:rPr>
              <a:t>- 미납요금 안내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Noto Sans CJK KR Light" pitchFamily="34" charset="0"/>
                <a:cs typeface="Noto Sans CJK KR Light" pitchFamily="34" charset="0"/>
              </a:rPr>
              <a:t>- 미납요금 조회/결제</a:t>
            </a:r>
          </a:p>
          <a:p>
            <a:r>
              <a:rPr lang="en-US" sz="2500" dirty="0" smtClean="0">
                <a:solidFill>
                  <a:srgbClr val="000000"/>
                </a:solidFill>
                <a:latin typeface="Noto Sans CJK KR Light" pitchFamily="34" charset="0"/>
                <a:cs typeface="Noto Sans CJK KR Light" pitchFamily="34" charset="0"/>
              </a:rPr>
              <a:t>공영주차 정기권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Noto Sans CJK KR Light" pitchFamily="34" charset="0"/>
                <a:cs typeface="Noto Sans CJK KR Light" pitchFamily="34" charset="0"/>
              </a:rPr>
              <a:t>- 정기권 안내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Noto Sans CJK KR Light" pitchFamily="34" charset="0"/>
                <a:cs typeface="Noto Sans CJK KR Light" pitchFamily="34" charset="0"/>
              </a:rPr>
              <a:t>- 정기권 조회/결제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Noto Sans CJK KR Light" pitchFamily="34" charset="0"/>
                <a:cs typeface="Noto Sans CJK KR Light" pitchFamily="34" charset="0"/>
              </a:rPr>
              <a:t>- 정기권대기자 신청/조회</a:t>
            </a:r>
          </a:p>
          <a:p>
            <a:r>
              <a:rPr lang="en-US" sz="2500" dirty="0" smtClean="0">
                <a:solidFill>
                  <a:srgbClr val="000000"/>
                </a:solidFill>
                <a:latin typeface="Noto Sans CJK KR Light" pitchFamily="34" charset="0"/>
                <a:cs typeface="Noto Sans CJK KR Light" pitchFamily="34" charset="0"/>
              </a:rPr>
              <a:t>열린공간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Noto Sans CJK KR Light" pitchFamily="34" charset="0"/>
                <a:cs typeface="Noto Sans CJK KR Light" pitchFamily="34" charset="0"/>
              </a:rPr>
              <a:t>- 공지사항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Noto Sans CJK KR Light" pitchFamily="34" charset="0"/>
                <a:cs typeface="Noto Sans CJK KR Light" pitchFamily="34" charset="0"/>
              </a:rPr>
              <a:t>- 문의사항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Noto Sans CJK KR Light" pitchFamily="34" charset="0"/>
                <a:cs typeface="Noto Sans CJK KR Light" pitchFamily="34" charset="0"/>
              </a:rPr>
              <a:t>- 자주하는 질문</a:t>
            </a:r>
          </a:p>
          <a:p>
            <a:r>
              <a:rPr lang="en-US" sz="2500" dirty="0" smtClean="0">
                <a:solidFill>
                  <a:srgbClr val="000000"/>
                </a:solidFill>
                <a:latin typeface="Noto Sans CJK KR Light" pitchFamily="34" charset="0"/>
                <a:cs typeface="Noto Sans CJK KR Light" pitchFamily="34" charset="0"/>
              </a:rPr>
              <a:t>웹선불권</a:t>
            </a:r>
          </a:p>
          <a:p>
            <a:endParaRPr lang="en-US" sz="2500" dirty="0" smtClean="0">
              <a:solidFill>
                <a:srgbClr val="000000"/>
              </a:solidFill>
              <a:latin typeface="Noto Sans CJK KR Light" pitchFamily="34" charset="0"/>
              <a:cs typeface="Noto Sans CJK KR Light" pitchFamily="34" charset="0"/>
            </a:endParaRPr>
          </a:p>
          <a:p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16910330" y="9509686"/>
            <a:ext cx="452875" cy="3992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6P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999446" y="303696"/>
            <a:ext cx="16286822" cy="304041"/>
            <a:chOff x="999446" y="303696"/>
            <a:chExt cx="16286822" cy="30404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99446" y="303696"/>
              <a:ext cx="16286822" cy="304041"/>
              <a:chOff x="999446" y="303696"/>
              <a:chExt cx="16286822" cy="30404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023980" y="555973"/>
                <a:ext cx="16222743" cy="51765"/>
                <a:chOff x="1023980" y="555973"/>
                <a:chExt cx="16222743" cy="51765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23980" y="555973"/>
                  <a:ext cx="16222743" cy="51765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880139" y="423003"/>
                <a:ext cx="287682" cy="49068"/>
                <a:chOff x="880139" y="423003"/>
                <a:chExt cx="287682" cy="49068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5400000">
                  <a:off x="880139" y="423003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4791211" y="423003"/>
                <a:ext cx="287682" cy="49068"/>
                <a:chOff x="4791211" y="423003"/>
                <a:chExt cx="287682" cy="49068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5400000">
                  <a:off x="4791211" y="423003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7117893" y="423003"/>
                <a:ext cx="287682" cy="49068"/>
                <a:chOff x="17117893" y="423003"/>
                <a:chExt cx="287682" cy="49068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5400000">
                  <a:off x="17117893" y="423003"/>
                  <a:ext cx="287682" cy="49068"/>
                </a:xfrm>
                <a:prstGeom prst="rect">
                  <a:avLst/>
                </a:prstGeom>
              </p:spPr>
            </p:pic>
          </p:grpSp>
        </p:grpSp>
        <p:sp>
          <p:nvSpPr>
            <p:cNvPr id="36" name="Object 36"/>
            <p:cNvSpPr txBox="1"/>
            <p:nvPr/>
          </p:nvSpPr>
          <p:spPr>
            <a:xfrm>
              <a:off x="1179634" y="303697"/>
              <a:ext cx="4867759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TEAM PROJECT</a:t>
              </a:r>
              <a:endParaRPr lang="en-US" dirty="0"/>
            </a:p>
          </p:txBody>
        </p:sp>
        <p:sp>
          <p:nvSpPr>
            <p:cNvPr id="37" name="Object 37"/>
            <p:cNvSpPr txBox="1"/>
            <p:nvPr/>
          </p:nvSpPr>
          <p:spPr>
            <a:xfrm>
              <a:off x="5064119" y="303697"/>
              <a:ext cx="4867759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BRAND &amp; SITE ANALYSIS</a:t>
              </a:r>
              <a:endParaRPr lang="en-US" dirty="0"/>
            </a:p>
          </p:txBody>
        </p:sp>
        <p:sp>
          <p:nvSpPr>
            <p:cNvPr id="38" name="Object 38"/>
            <p:cNvSpPr txBox="1"/>
            <p:nvPr/>
          </p:nvSpPr>
          <p:spPr>
            <a:xfrm>
              <a:off x="14129571" y="303697"/>
              <a:ext cx="2966161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APP DEVELOPMENT</a:t>
              </a:r>
              <a:endParaRPr lang="en-US" dirty="0"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7118705" y="7228829"/>
            <a:ext cx="6449931" cy="4239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smtClean="0">
                <a:solidFill>
                  <a:srgbClr val="4385F4"/>
                </a:solidFill>
                <a:latin typeface="Noto Sans CJK KR Bold" pitchFamily="34" charset="0"/>
                <a:cs typeface="Noto Sans CJK KR Bold" pitchFamily="34" charset="0"/>
              </a:rPr>
              <a:t>컬러 분석</a:t>
            </a:r>
          </a:p>
          <a:p>
            <a:endParaRPr lang="en-US" sz="3000" dirty="0" smtClean="0">
              <a:solidFill>
                <a:srgbClr val="4385F4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endParaRPr lang="en-US" sz="3000" dirty="0" smtClean="0">
              <a:solidFill>
                <a:srgbClr val="4385F4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endParaRPr lang="en-US" sz="3000" dirty="0" smtClean="0">
              <a:solidFill>
                <a:srgbClr val="4385F4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endParaRPr lang="en-US" sz="3000" dirty="0" smtClean="0">
              <a:solidFill>
                <a:srgbClr val="4385F4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r>
              <a:rPr lang="en-US" sz="2500" dirty="0" smtClean="0">
                <a:solidFill>
                  <a:srgbClr val="000000"/>
                </a:solidFill>
                <a:latin typeface="Noto Sans CJK KR Light" pitchFamily="34" charset="0"/>
                <a:cs typeface="Noto Sans CJK KR Light" pitchFamily="34" charset="0"/>
              </a:rPr>
              <a:t> 메인컬러   서브컬러   강조컬러</a:t>
            </a:r>
          </a:p>
          <a:p>
            <a:r>
              <a:rPr lang="en-US" sz="2300" dirty="0" smtClean="0">
                <a:solidFill>
                  <a:srgbClr val="000000"/>
                </a:solidFill>
                <a:latin typeface="Noto Sans CJK KR Light" pitchFamily="34" charset="0"/>
                <a:cs typeface="Noto Sans CJK KR Light" pitchFamily="34" charset="0"/>
              </a:rPr>
              <a:t>#8DBDFF    #D2E1FF    #4385F4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7322983" y="7912731"/>
            <a:ext cx="3700205" cy="1041704"/>
            <a:chOff x="7322983" y="7912731"/>
            <a:chExt cx="3700205" cy="104170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22983" y="7912731"/>
              <a:ext cx="3700205" cy="10417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09914" y="1073097"/>
            <a:ext cx="5262099" cy="4359138"/>
            <a:chOff x="12009914" y="1073097"/>
            <a:chExt cx="5262099" cy="43591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09914" y="1073097"/>
              <a:ext cx="5262099" cy="43591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26010" y="5866700"/>
            <a:ext cx="5262099" cy="3517334"/>
            <a:chOff x="12026010" y="5866700"/>
            <a:chExt cx="5262099" cy="35173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6010" y="5866700"/>
              <a:ext cx="5262099" cy="35173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21025" y="1073097"/>
            <a:ext cx="5262099" cy="4359138"/>
            <a:chOff x="4621025" y="1073097"/>
            <a:chExt cx="5262099" cy="43591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21025" y="1073097"/>
              <a:ext cx="5262099" cy="435913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4957695" y="1777133"/>
            <a:ext cx="6385555" cy="25370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주요 콘텐츠</a:t>
            </a:r>
          </a:p>
          <a:p>
            <a:r>
              <a:rPr lang="en-US" sz="18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- 개인 주차공간 공유</a:t>
            </a:r>
          </a:p>
          <a:p>
            <a:r>
              <a:rPr lang="en-US" sz="18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- 주차장 위치 및 요금</a:t>
            </a:r>
          </a:p>
          <a:p>
            <a:r>
              <a:rPr lang="en-US" sz="18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- 전기차 충전 위치</a:t>
            </a:r>
          </a:p>
          <a:p>
            <a:r>
              <a:rPr lang="en-US" sz="18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- 쿠폰 할인권 서비스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4621025" y="5866700"/>
            <a:ext cx="5262099" cy="3535619"/>
            <a:chOff x="4621025" y="5866700"/>
            <a:chExt cx="5262099" cy="35356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21025" y="5866700"/>
              <a:ext cx="5262099" cy="3535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48807" y="3151868"/>
            <a:ext cx="4993413" cy="4993413"/>
            <a:chOff x="8348807" y="3151868"/>
            <a:chExt cx="4993413" cy="499341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48807" y="3151868"/>
              <a:ext cx="4993413" cy="4993413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 rot="60000">
            <a:off x="8422678" y="4221638"/>
            <a:ext cx="2912222" cy="14905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모두의</a:t>
            </a:r>
          </a:p>
          <a:p>
            <a:pPr algn="ctr"/>
            <a:r>
              <a:rPr lang="en-US" sz="30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주차장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10338032" y="4278644"/>
            <a:ext cx="3044891" cy="19285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평택공영</a:t>
            </a:r>
          </a:p>
          <a:p>
            <a:pPr algn="ctr"/>
            <a:r>
              <a:rPr lang="en-US" sz="30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주차장</a:t>
            </a:r>
          </a:p>
          <a:p>
            <a:pPr algn="ctr"/>
            <a:endParaRPr lang="en-US" sz="3000" dirty="0" smtClean="0">
              <a:solidFill>
                <a:srgbClr val="FFFFFF"/>
              </a:solidFill>
              <a:latin typeface="Pretendard" pitchFamily="34" charset="0"/>
              <a:cs typeface="Pretendard" pitchFamily="34" charset="0"/>
            </a:endParaRPr>
          </a:p>
          <a:p>
            <a:pPr algn="ctr"/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6745609" y="7830860"/>
            <a:ext cx="2043617" cy="6558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불평형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8232536" y="6033895"/>
            <a:ext cx="2944383" cy="799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EV infra</a:t>
            </a:r>
            <a:r>
              <a:rPr lang="en-US" sz="22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)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2047349" y="4002210"/>
            <a:ext cx="4214818" cy="5371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63BBE5"/>
                </a:solidFill>
                <a:latin typeface="Pretendard" pitchFamily="34" charset="0"/>
                <a:cs typeface="Pretendard" pitchFamily="34" charset="0"/>
              </a:rPr>
              <a:t>문제 해결 Solution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12321543" y="1315858"/>
            <a:ext cx="7054840" cy="5323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4385F4"/>
                </a:solidFill>
                <a:latin typeface="Pretendard" pitchFamily="34" charset="0"/>
                <a:cs typeface="Pretendard" pitchFamily="34" charset="0"/>
              </a:rPr>
              <a:t>시민 중심 새로운 평택, 스마트 주차 서비스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2047352" y="7431257"/>
            <a:ext cx="3967193" cy="5371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9FA9D8"/>
                </a:solidFill>
                <a:latin typeface="Pretendard" pitchFamily="34" charset="0"/>
                <a:cs typeface="Pretendard" pitchFamily="34" charset="0"/>
              </a:rPr>
              <a:t>문제 해결 Solution</a:t>
            </a:r>
            <a:endParaRPr 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13628476" y="6004010"/>
            <a:ext cx="3778613" cy="5323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5D6DBE"/>
                </a:solidFill>
                <a:latin typeface="Pretendard" pitchFamily="34" charset="0"/>
                <a:cs typeface="Pretendard" pitchFamily="34" charset="0"/>
              </a:rPr>
              <a:t>주차가 즐겁다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-147301" y="992974"/>
            <a:ext cx="4595640" cy="8397502"/>
            <a:chOff x="-147301" y="992974"/>
            <a:chExt cx="4595640" cy="839750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47301" y="992974"/>
              <a:ext cx="4595640" cy="8397502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203119" y="1193972"/>
            <a:ext cx="1000000" cy="13450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000" kern="0" spc="-100" dirty="0" smtClean="0">
                <a:solidFill>
                  <a:srgbClr val="D2E1FF"/>
                </a:solidFill>
                <a:latin typeface="Open Sans Light" pitchFamily="34" charset="0"/>
                <a:cs typeface="Open Sans Light" pitchFamily="34" charset="0"/>
              </a:rPr>
              <a:t>05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1126724" y="1747990"/>
            <a:ext cx="5296510" cy="2388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 smtClean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경쟁사</a:t>
            </a:r>
          </a:p>
          <a:p>
            <a:r>
              <a:rPr lang="en-US" sz="5000" dirty="0" smtClean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컨텐츠 분석</a:t>
            </a:r>
            <a:endParaRPr lang="en-US" dirty="0"/>
          </a:p>
        </p:txBody>
      </p:sp>
      <p:sp>
        <p:nvSpPr>
          <p:cNvPr id="31" name="Object 31"/>
          <p:cNvSpPr txBox="1"/>
          <p:nvPr/>
        </p:nvSpPr>
        <p:spPr>
          <a:xfrm>
            <a:off x="308046" y="9728821"/>
            <a:ext cx="4047301" cy="5279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team</a:t>
            </a:r>
            <a:r>
              <a:rPr lang="en-US" sz="2000" dirty="0" smtClean="0">
                <a:solidFill>
                  <a:srgbClr val="000000"/>
                </a:solidFill>
                <a:latin typeface="Pretendard SemiBold" pitchFamily="34" charset="0"/>
                <a:cs typeface="Pretendard SemiBold" pitchFamily="34" charset="0"/>
              </a:rPr>
              <a:t> projectㅣ앱 개발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4900457" y="1315858"/>
            <a:ext cx="4495952" cy="5295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4385F4"/>
                </a:solidFill>
                <a:latin typeface="Pretendard" pitchFamily="34" charset="0"/>
                <a:cs typeface="Pretendard" pitchFamily="34" charset="0"/>
              </a:rPr>
              <a:t>전국 주차장 정보가 손안에 </a:t>
            </a:r>
            <a:endParaRPr lang="en-US" dirty="0"/>
          </a:p>
        </p:txBody>
      </p:sp>
      <p:sp>
        <p:nvSpPr>
          <p:cNvPr id="33" name="Object 33"/>
          <p:cNvSpPr txBox="1"/>
          <p:nvPr/>
        </p:nvSpPr>
        <p:spPr>
          <a:xfrm>
            <a:off x="10036915" y="6064424"/>
            <a:ext cx="3761412" cy="8047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 smtClean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아이파킹</a:t>
            </a:r>
            <a:endParaRPr lang="en-US" dirty="0"/>
          </a:p>
        </p:txBody>
      </p:sp>
      <p:sp>
        <p:nvSpPr>
          <p:cNvPr id="34" name="Object 34"/>
          <p:cNvSpPr txBox="1"/>
          <p:nvPr/>
        </p:nvSpPr>
        <p:spPr>
          <a:xfrm>
            <a:off x="13166952" y="1804390"/>
            <a:ext cx="6085562" cy="45941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주요 콘텐츠</a:t>
            </a:r>
          </a:p>
          <a:p>
            <a:r>
              <a:rPr lang="en-US" sz="18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- 공영주차장(지도검색, 주차장 검색)</a:t>
            </a:r>
          </a:p>
          <a:p>
            <a:r>
              <a:rPr lang="en-US" sz="18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- 주차요금 사전 결제(안내, 조회/결제)</a:t>
            </a:r>
          </a:p>
          <a:p>
            <a:r>
              <a:rPr lang="en-US" sz="18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- 미납주차요금(안내, 조회/결제)</a:t>
            </a:r>
          </a:p>
          <a:p>
            <a:r>
              <a:rPr lang="en-US" sz="18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- 무정차정산 신청(안내, 신청)</a:t>
            </a:r>
          </a:p>
          <a:p>
            <a:r>
              <a:rPr lang="en-US" sz="18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- 공영주차장 정기권(안내, 신청)</a:t>
            </a:r>
          </a:p>
          <a:p>
            <a:r>
              <a:rPr lang="en-US" sz="18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- 열린공간(공지사항, 자주하는 질문)</a:t>
            </a:r>
          </a:p>
          <a:p>
            <a:r>
              <a:rPr lang="en-US" sz="18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레이아웃 : 헤더, 아이콘 배너, 슬라이드 배너, 안내정보, 공지사항, 롤링파킹 배너</a:t>
            </a:r>
            <a:endParaRPr lang="en-US" dirty="0"/>
          </a:p>
        </p:txBody>
      </p:sp>
      <p:sp>
        <p:nvSpPr>
          <p:cNvPr id="35" name="Object 35"/>
          <p:cNvSpPr txBox="1"/>
          <p:nvPr/>
        </p:nvSpPr>
        <p:spPr>
          <a:xfrm>
            <a:off x="4900457" y="5976314"/>
            <a:ext cx="7054840" cy="5323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9FA9D8"/>
                </a:solidFill>
                <a:latin typeface="Pretendard" pitchFamily="34" charset="0"/>
                <a:cs typeface="Pretendard" pitchFamily="34" charset="0"/>
              </a:rPr>
              <a:t>전기차 충전의 모든 것</a:t>
            </a:r>
            <a:endParaRPr lang="en-US" dirty="0"/>
          </a:p>
        </p:txBody>
      </p:sp>
      <p:sp>
        <p:nvSpPr>
          <p:cNvPr id="36" name="Object 36"/>
          <p:cNvSpPr txBox="1"/>
          <p:nvPr/>
        </p:nvSpPr>
        <p:spPr>
          <a:xfrm>
            <a:off x="4892143" y="6367648"/>
            <a:ext cx="6085562" cy="40798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주요 콘텐츠</a:t>
            </a:r>
          </a:p>
          <a:p>
            <a:r>
              <a:rPr lang="en-US" sz="18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- 충전가능한 주차장 안내(지도, 목록)</a:t>
            </a:r>
          </a:p>
          <a:p>
            <a:r>
              <a:rPr lang="en-US" sz="18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- 주차장 정보 제공(완속/고속, 충전가능</a:t>
            </a:r>
          </a:p>
          <a:p>
            <a:r>
              <a:rPr lang="en-US" sz="18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   여부, 최근충전속도,  공용/ATP용/시</a:t>
            </a:r>
          </a:p>
          <a:p>
            <a:r>
              <a:rPr lang="en-US" sz="18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   간대별 요금표, 운영시간/외부인개방 </a:t>
            </a:r>
          </a:p>
          <a:p>
            <a:r>
              <a:rPr lang="en-US" sz="18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   여부,  전화번호/주소 위성지도 제공</a:t>
            </a:r>
          </a:p>
          <a:p>
            <a:r>
              <a:rPr lang="en-US" sz="18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- 어플기능(네비게이션 연동, 리뷰, 커뮤</a:t>
            </a:r>
          </a:p>
          <a:p>
            <a:r>
              <a:rPr lang="en-US" sz="18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   니티기능, 적립/할인 결제)</a:t>
            </a:r>
            <a:endParaRPr lang="en-US" dirty="0"/>
          </a:p>
        </p:txBody>
      </p:sp>
      <p:sp>
        <p:nvSpPr>
          <p:cNvPr id="37" name="Object 37"/>
          <p:cNvSpPr txBox="1"/>
          <p:nvPr/>
        </p:nvSpPr>
        <p:spPr>
          <a:xfrm>
            <a:off x="13214952" y="6486990"/>
            <a:ext cx="6085562" cy="35656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주요 콘텐츠</a:t>
            </a:r>
          </a:p>
          <a:p>
            <a:r>
              <a:rPr lang="en-US" sz="18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- 메인 화면 : 주차장 지도</a:t>
            </a:r>
          </a:p>
          <a:p>
            <a:r>
              <a:rPr lang="en-US" sz="18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- 주차상품 구매내역</a:t>
            </a:r>
          </a:p>
          <a:p>
            <a:r>
              <a:rPr lang="en-US" sz="18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- 전기차 충전</a:t>
            </a:r>
          </a:p>
          <a:p>
            <a:r>
              <a:rPr lang="en-US" sz="18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- 이벤트 / 쿠폰</a:t>
            </a:r>
          </a:p>
          <a:p>
            <a:r>
              <a:rPr lang="en-US" sz="18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- 즐겨찾기 /  내차위치</a:t>
            </a:r>
          </a:p>
          <a:p>
            <a:r>
              <a:rPr lang="en-US" sz="18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- 공지사항 / 자주 묻는 질문 / 제보</a:t>
            </a:r>
            <a:endParaRPr lang="en-US" dirty="0"/>
          </a:p>
        </p:txBody>
      </p:sp>
      <p:sp>
        <p:nvSpPr>
          <p:cNvPr id="38" name="Object 38"/>
          <p:cNvSpPr txBox="1"/>
          <p:nvPr/>
        </p:nvSpPr>
        <p:spPr>
          <a:xfrm>
            <a:off x="16950381" y="9509686"/>
            <a:ext cx="357143" cy="3992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7P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19500" y="408098"/>
            <a:ext cx="2388886" cy="95238"/>
            <a:chOff x="19500" y="408098"/>
            <a:chExt cx="2388886" cy="9523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9500" y="408098"/>
              <a:ext cx="2388886" cy="952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99446" y="303696"/>
            <a:ext cx="16286822" cy="304041"/>
            <a:chOff x="999446" y="303696"/>
            <a:chExt cx="16286822" cy="30404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99446" y="303696"/>
              <a:ext cx="16286822" cy="304041"/>
              <a:chOff x="999446" y="303696"/>
              <a:chExt cx="16286822" cy="304041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023980" y="555973"/>
                <a:ext cx="16222743" cy="51765"/>
                <a:chOff x="1023980" y="555973"/>
                <a:chExt cx="16222743" cy="51765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023980" y="555973"/>
                  <a:ext cx="16222743" cy="5176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880139" y="423003"/>
                <a:ext cx="287682" cy="49068"/>
                <a:chOff x="880139" y="423003"/>
                <a:chExt cx="287682" cy="49068"/>
              </a:xfrm>
            </p:grpSpPr>
            <p:pic>
              <p:nvPicPr>
                <p:cNvPr id="48" name="Object 47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5400000">
                  <a:off x="880139" y="423003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4791211" y="423003"/>
                <a:ext cx="287682" cy="49068"/>
                <a:chOff x="4791211" y="423003"/>
                <a:chExt cx="287682" cy="49068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5400000">
                  <a:off x="4791211" y="423003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7117893" y="423003"/>
                <a:ext cx="287682" cy="49068"/>
                <a:chOff x="17117893" y="423003"/>
                <a:chExt cx="287682" cy="49068"/>
              </a:xfrm>
            </p:grpSpPr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5400000">
                  <a:off x="17117893" y="423003"/>
                  <a:ext cx="287682" cy="49068"/>
                </a:xfrm>
                <a:prstGeom prst="rect">
                  <a:avLst/>
                </a:prstGeom>
              </p:spPr>
            </p:pic>
          </p:grpSp>
        </p:grpSp>
        <p:sp>
          <p:nvSpPr>
            <p:cNvPr id="57" name="Object 57"/>
            <p:cNvSpPr txBox="1"/>
            <p:nvPr/>
          </p:nvSpPr>
          <p:spPr>
            <a:xfrm>
              <a:off x="1179634" y="303697"/>
              <a:ext cx="4867759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TEAM PROJECT</a:t>
              </a:r>
              <a:endParaRPr lang="en-US" dirty="0"/>
            </a:p>
          </p:txBody>
        </p:sp>
        <p:sp>
          <p:nvSpPr>
            <p:cNvPr id="58" name="Object 58"/>
            <p:cNvSpPr txBox="1"/>
            <p:nvPr/>
          </p:nvSpPr>
          <p:spPr>
            <a:xfrm>
              <a:off x="5064119" y="303697"/>
              <a:ext cx="4867759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BRAND &amp; SITE ANALYSIS</a:t>
              </a:r>
              <a:endParaRPr lang="en-US" dirty="0"/>
            </a:p>
          </p:txBody>
        </p:sp>
        <p:sp>
          <p:nvSpPr>
            <p:cNvPr id="59" name="Object 59"/>
            <p:cNvSpPr txBox="1"/>
            <p:nvPr/>
          </p:nvSpPr>
          <p:spPr>
            <a:xfrm>
              <a:off x="14129571" y="303697"/>
              <a:ext cx="2966161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APP DEVELOPMENT</a:t>
              </a:r>
              <a:endParaRPr lang="en-US" dirty="0"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12932584" y="8845402"/>
            <a:ext cx="7678379" cy="8035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https://play.google.com/store/apps/details?id=kr.co.iparking.android</a:t>
            </a:r>
            <a:endParaRPr lang="en-US" dirty="0"/>
          </a:p>
        </p:txBody>
      </p:sp>
      <p:sp>
        <p:nvSpPr>
          <p:cNvPr id="62" name="Object 62"/>
          <p:cNvSpPr txBox="1"/>
          <p:nvPr/>
        </p:nvSpPr>
        <p:spPr>
          <a:xfrm>
            <a:off x="4857227" y="3468520"/>
            <a:ext cx="5107015" cy="11963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https://play.google.com/store/apps/details?id=com.parkingshare.mobile</a:t>
            </a:r>
            <a:endParaRPr lang="en-US" dirty="0"/>
          </a:p>
        </p:txBody>
      </p:sp>
      <p:sp>
        <p:nvSpPr>
          <p:cNvPr id="63" name="Object 63"/>
          <p:cNvSpPr txBox="1"/>
          <p:nvPr/>
        </p:nvSpPr>
        <p:spPr>
          <a:xfrm>
            <a:off x="4857227" y="9089542"/>
            <a:ext cx="7271250" cy="8035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(https://play.google.com/store/search?q=ev%20infra&amp;c=apps</a:t>
            </a:r>
            <a:endParaRPr lang="en-US" dirty="0"/>
          </a:p>
        </p:txBody>
      </p:sp>
      <p:sp>
        <p:nvSpPr>
          <p:cNvPr id="64" name="Object 64"/>
          <p:cNvSpPr txBox="1"/>
          <p:nvPr/>
        </p:nvSpPr>
        <p:spPr>
          <a:xfrm>
            <a:off x="13504761" y="5072527"/>
            <a:ext cx="3964187" cy="392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(https://parking.puc.or.kr/)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301" y="992974"/>
            <a:ext cx="4364605" cy="8397502"/>
            <a:chOff x="-147301" y="992974"/>
            <a:chExt cx="4364605" cy="83975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301" y="992974"/>
              <a:ext cx="4364605" cy="83975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44656" y="3672611"/>
            <a:ext cx="2497800" cy="2492266"/>
            <a:chOff x="4944656" y="3672611"/>
            <a:chExt cx="2497800" cy="24922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44656" y="3672611"/>
              <a:ext cx="2497800" cy="24922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57731" y="4348561"/>
            <a:ext cx="3289850" cy="5041915"/>
            <a:chOff x="4657731" y="4348561"/>
            <a:chExt cx="3289850" cy="50419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57731" y="4348561"/>
              <a:ext cx="3289850" cy="5041915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077782" y="1606440"/>
            <a:ext cx="9364482" cy="10575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b="1" kern="0" spc="-300" dirty="0" smtClean="0">
                <a:solidFill>
                  <a:srgbClr val="4385F4"/>
                </a:solidFill>
                <a:latin typeface="Mplus 1p" pitchFamily="34" charset="0"/>
                <a:cs typeface="Mplus 1p" pitchFamily="34" charset="0"/>
              </a:rPr>
              <a:t>SWOT  ANALYSIS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5771514" y="3523478"/>
            <a:ext cx="844085" cy="10698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kern="0" spc="-300" dirty="0" smtClean="0">
                <a:solidFill>
                  <a:srgbClr val="FFFFFF"/>
                </a:solidFill>
                <a:latin typeface="Mplus 1p Bold" pitchFamily="34" charset="0"/>
                <a:cs typeface="Mplus 1p Bold" pitchFamily="34" charset="0"/>
              </a:rPr>
              <a:t>S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4800590" y="4196849"/>
            <a:ext cx="4549057" cy="56760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거주자우선, 견인보관, </a:t>
            </a:r>
          </a:p>
          <a:p>
            <a:r>
              <a:rPr lang="en-US" sz="2000" dirty="0" smtClean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   </a:t>
            </a:r>
            <a:r>
              <a:rPr lang="en-US" sz="2000" kern="0" spc="-100" dirty="0" smtClean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제휴혜택 등 다양한 사업</a:t>
            </a:r>
          </a:p>
          <a:p>
            <a:r>
              <a:rPr lang="en-US" sz="2000" dirty="0" smtClean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   으로 경쟁 어플들에 비해</a:t>
            </a:r>
          </a:p>
          <a:p>
            <a:r>
              <a:rPr lang="en-US" sz="2000" dirty="0" smtClean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   </a:t>
            </a:r>
            <a:r>
              <a:rPr lang="en-US" sz="2000" kern="0" spc="-100" dirty="0" smtClean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지역고객들을 위한 서비스</a:t>
            </a:r>
          </a:p>
          <a:p>
            <a:r>
              <a:rPr lang="en-US" sz="2000" dirty="0" smtClean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   를 갖춤</a:t>
            </a:r>
          </a:p>
          <a:p>
            <a:endParaRPr lang="en-US" sz="2000" dirty="0" smtClean="0">
              <a:solidFill>
                <a:srgbClr val="FFFFFF"/>
              </a:solidFill>
              <a:latin typeface="Gmarket Sans Light" pitchFamily="34" charset="0"/>
              <a:cs typeface="Gmarket Sans Light" pitchFamily="34" charset="0"/>
            </a:endParaRPr>
          </a:p>
          <a:p>
            <a:endParaRPr lang="en-US" sz="2000" dirty="0" smtClean="0">
              <a:solidFill>
                <a:srgbClr val="FFFFFF"/>
              </a:solidFill>
              <a:latin typeface="Gmarket Sans Light" pitchFamily="34" charset="0"/>
              <a:cs typeface="Gmarket Sans Light" pitchFamily="34" charset="0"/>
            </a:endParaRPr>
          </a:p>
          <a:p>
            <a:r>
              <a:rPr lang="en-US" sz="2000" dirty="0" smtClean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지역 발전에 이바지할 수</a:t>
            </a:r>
          </a:p>
          <a:p>
            <a:r>
              <a:rPr lang="en-US" sz="2000" dirty="0" smtClean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   </a:t>
            </a:r>
            <a:r>
              <a:rPr lang="en-US" sz="2000" kern="0" spc="-100" dirty="0" smtClean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있으며 지속적으로 이용한</a:t>
            </a:r>
          </a:p>
          <a:p>
            <a:r>
              <a:rPr lang="en-US" sz="2000" dirty="0" smtClean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   </a:t>
            </a:r>
            <a:r>
              <a:rPr lang="en-US" sz="2000" kern="0" spc="-100" dirty="0" smtClean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고객들에게 더 나은 니즈를</a:t>
            </a:r>
          </a:p>
          <a:p>
            <a:r>
              <a:rPr lang="en-US" sz="2000" dirty="0" smtClean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   충족시키기에 충분함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4485884" y="4324290"/>
            <a:ext cx="3438344" cy="6747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500" kern="0" spc="-200" dirty="0" smtClean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STRENGTH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1700013" y="3589290"/>
            <a:ext cx="2490992" cy="2485473"/>
            <a:chOff x="11700013" y="3589290"/>
            <a:chExt cx="2490992" cy="248547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00013" y="3589290"/>
              <a:ext cx="2490992" cy="24854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015116" y="3582499"/>
            <a:ext cx="2490992" cy="2485473"/>
            <a:chOff x="15015116" y="3582499"/>
            <a:chExt cx="2490992" cy="248547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15116" y="3582499"/>
              <a:ext cx="2490992" cy="24854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380965" y="3652411"/>
            <a:ext cx="2490992" cy="2485473"/>
            <a:chOff x="8380965" y="3652411"/>
            <a:chExt cx="2490992" cy="248547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0965" y="3652411"/>
              <a:ext cx="2490992" cy="248547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981536" y="4352162"/>
            <a:ext cx="3289850" cy="5038315"/>
            <a:chOff x="7981536" y="4352162"/>
            <a:chExt cx="3289850" cy="503831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81536" y="4352162"/>
              <a:ext cx="3289850" cy="50383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615686" y="4348971"/>
            <a:ext cx="3296835" cy="5041505"/>
            <a:chOff x="14615686" y="4348971"/>
            <a:chExt cx="3296835" cy="50415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15686" y="4348971"/>
              <a:ext cx="3296835" cy="50415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298672" y="4352162"/>
            <a:ext cx="3289850" cy="5038315"/>
            <a:chOff x="11298672" y="4352162"/>
            <a:chExt cx="3289850" cy="503831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98672" y="4352162"/>
              <a:ext cx="3289850" cy="5038315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8380283" y="4337067"/>
            <a:ext cx="2492357" cy="6747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500" kern="0" spc="-200" dirty="0" smtClean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WEAKNESS</a:t>
            </a:r>
            <a:endParaRPr lang="en-US" dirty="0"/>
          </a:p>
        </p:txBody>
      </p:sp>
      <p:sp>
        <p:nvSpPr>
          <p:cNvPr id="34" name="Object 34"/>
          <p:cNvSpPr txBox="1"/>
          <p:nvPr/>
        </p:nvSpPr>
        <p:spPr>
          <a:xfrm>
            <a:off x="11390658" y="4337067"/>
            <a:ext cx="3136040" cy="6747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500" kern="0" spc="-200" dirty="0" smtClean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OPPORTUNITY</a:t>
            </a:r>
            <a:endParaRPr lang="en-US" dirty="0"/>
          </a:p>
        </p:txBody>
      </p:sp>
      <p:sp>
        <p:nvSpPr>
          <p:cNvPr id="35" name="Object 35"/>
          <p:cNvSpPr txBox="1"/>
          <p:nvPr/>
        </p:nvSpPr>
        <p:spPr>
          <a:xfrm>
            <a:off x="14712345" y="4320971"/>
            <a:ext cx="3096533" cy="6747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500" kern="0" spc="-200" dirty="0" smtClean="0">
                <a:solidFill>
                  <a:srgbClr val="FD8A69"/>
                </a:solidFill>
                <a:latin typeface="Mplus 1p" pitchFamily="34" charset="0"/>
                <a:cs typeface="Mplus 1p" pitchFamily="34" charset="0"/>
              </a:rPr>
              <a:t>THREAT</a:t>
            </a:r>
            <a:endParaRPr lang="en-US" dirty="0"/>
          </a:p>
        </p:txBody>
      </p:sp>
      <p:sp>
        <p:nvSpPr>
          <p:cNvPr id="36" name="Object 36"/>
          <p:cNvSpPr txBox="1"/>
          <p:nvPr/>
        </p:nvSpPr>
        <p:spPr>
          <a:xfrm>
            <a:off x="9336602" y="3534869"/>
            <a:ext cx="611853" cy="10698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kern="0" spc="-300" dirty="0" smtClean="0">
                <a:solidFill>
                  <a:srgbClr val="FFFFFF"/>
                </a:solidFill>
                <a:latin typeface="Mplus 1p Bold" pitchFamily="34" charset="0"/>
                <a:cs typeface="Mplus 1p Bold" pitchFamily="34" charset="0"/>
              </a:rPr>
              <a:t>W</a:t>
            </a:r>
            <a:endParaRPr lang="en-US" dirty="0"/>
          </a:p>
        </p:txBody>
      </p:sp>
      <p:sp>
        <p:nvSpPr>
          <p:cNvPr id="37" name="Object 37"/>
          <p:cNvSpPr txBox="1"/>
          <p:nvPr/>
        </p:nvSpPr>
        <p:spPr>
          <a:xfrm>
            <a:off x="12655679" y="3501085"/>
            <a:ext cx="611853" cy="10698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kern="0" spc="-300" dirty="0" smtClean="0">
                <a:solidFill>
                  <a:srgbClr val="FFFFFF"/>
                </a:solidFill>
                <a:latin typeface="Mplus 1p Bold" pitchFamily="34" charset="0"/>
                <a:cs typeface="Mplus 1p Bold" pitchFamily="34" charset="0"/>
              </a:rPr>
              <a:t>O</a:t>
            </a:r>
            <a:endParaRPr lang="en-US" dirty="0"/>
          </a:p>
        </p:txBody>
      </p:sp>
      <p:sp>
        <p:nvSpPr>
          <p:cNvPr id="38" name="Object 38"/>
          <p:cNvSpPr txBox="1"/>
          <p:nvPr/>
        </p:nvSpPr>
        <p:spPr>
          <a:xfrm>
            <a:off x="15970752" y="3494297"/>
            <a:ext cx="611853" cy="10698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kern="0" spc="-300" dirty="0" smtClean="0">
                <a:solidFill>
                  <a:srgbClr val="FFFFFF"/>
                </a:solidFill>
                <a:latin typeface="Mplus 1p Bold" pitchFamily="34" charset="0"/>
                <a:cs typeface="Mplus 1p Bold" pitchFamily="34" charset="0"/>
              </a:rPr>
              <a:t>T</a:t>
            </a:r>
            <a:endParaRPr lang="en-US" dirty="0"/>
          </a:p>
        </p:txBody>
      </p:sp>
      <p:sp>
        <p:nvSpPr>
          <p:cNvPr id="39" name="Object 39"/>
          <p:cNvSpPr txBox="1"/>
          <p:nvPr/>
        </p:nvSpPr>
        <p:spPr>
          <a:xfrm>
            <a:off x="8068467" y="4279110"/>
            <a:ext cx="4633994" cy="51046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kern="0" spc="-100" dirty="0" smtClean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지역 주민들에게 주어지는 </a:t>
            </a:r>
          </a:p>
          <a:p>
            <a:r>
              <a:rPr lang="en-US" sz="2000" kern="0" spc="-100" dirty="0" smtClean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   혜택인만큼 새로운 고객</a:t>
            </a:r>
          </a:p>
          <a:p>
            <a:r>
              <a:rPr lang="en-US" sz="2000" kern="0" spc="-100" dirty="0" smtClean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   </a:t>
            </a:r>
            <a:r>
              <a:rPr lang="en-US" sz="2000" kern="0" spc="-200" dirty="0" smtClean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의 유입을 위한 타켓팅 분석</a:t>
            </a:r>
          </a:p>
          <a:p>
            <a:r>
              <a:rPr lang="en-US" sz="2000" kern="0" spc="-100" dirty="0" smtClean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   필요</a:t>
            </a:r>
          </a:p>
          <a:p>
            <a:endParaRPr lang="en-US" sz="2000" kern="0" spc="-100" dirty="0" smtClean="0">
              <a:solidFill>
                <a:srgbClr val="FFFFFF"/>
              </a:solidFill>
              <a:latin typeface="Gmarket Sans Light" pitchFamily="34" charset="0"/>
              <a:cs typeface="Gmarket Sans Light" pitchFamily="34" charset="0"/>
            </a:endParaRPr>
          </a:p>
          <a:p>
            <a:endParaRPr lang="en-US" sz="2000" kern="0" spc="-100" dirty="0" smtClean="0">
              <a:solidFill>
                <a:srgbClr val="FFFFFF"/>
              </a:solidFill>
              <a:latin typeface="Gmarket Sans Light" pitchFamily="34" charset="0"/>
              <a:cs typeface="Gmarket Sans Light" pitchFamily="34" charset="0"/>
            </a:endParaRPr>
          </a:p>
          <a:p>
            <a:endParaRPr lang="en-US" sz="2000" kern="0" spc="-100" dirty="0" smtClean="0">
              <a:solidFill>
                <a:srgbClr val="FFFFFF"/>
              </a:solidFill>
              <a:latin typeface="Gmarket Sans Light" pitchFamily="34" charset="0"/>
              <a:cs typeface="Gmarket Sans Light" pitchFamily="34" charset="0"/>
            </a:endParaRPr>
          </a:p>
          <a:p>
            <a:endParaRPr lang="en-US" sz="2000" kern="0" spc="-100" dirty="0" smtClean="0">
              <a:solidFill>
                <a:srgbClr val="FFFFFF"/>
              </a:solidFill>
              <a:latin typeface="Gmarket Sans Light" pitchFamily="34" charset="0"/>
              <a:cs typeface="Gmarket Sans Light" pitchFamily="34" charset="0"/>
            </a:endParaRPr>
          </a:p>
          <a:p>
            <a:r>
              <a:rPr lang="en-US" sz="2000" dirty="0" smtClean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</a:t>
            </a:r>
            <a:r>
              <a:rPr lang="en-US" sz="2000" kern="0" spc="-100" dirty="0" smtClean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주변 홍보나 지역 아이템을</a:t>
            </a:r>
            <a:r>
              <a:rPr lang="en-US" sz="2000" dirty="0" smtClean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 </a:t>
            </a:r>
          </a:p>
          <a:p>
            <a:r>
              <a:rPr lang="en-US" sz="2000" dirty="0" smtClean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   </a:t>
            </a:r>
            <a:r>
              <a:rPr lang="en-US" sz="2000" kern="0" spc="-200" dirty="0" smtClean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활용하여 사이트 내 머무는</a:t>
            </a:r>
            <a:r>
              <a:rPr lang="en-US" sz="2000" dirty="0" smtClean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 </a:t>
            </a:r>
          </a:p>
          <a:p>
            <a:r>
              <a:rPr lang="en-US" sz="2000" dirty="0" smtClean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   시간을 늘릴 방안 필요</a:t>
            </a:r>
            <a:endParaRPr lang="en-US" dirty="0"/>
          </a:p>
        </p:txBody>
      </p:sp>
      <p:sp>
        <p:nvSpPr>
          <p:cNvPr id="40" name="Object 40"/>
          <p:cNvSpPr txBox="1"/>
          <p:nvPr/>
        </p:nvSpPr>
        <p:spPr>
          <a:xfrm>
            <a:off x="11501238" y="4143478"/>
            <a:ext cx="4332764" cy="56760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000" kern="0" spc="-100" dirty="0" smtClean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마케팅 캠페인 : 사이트</a:t>
            </a:r>
          </a:p>
          <a:p>
            <a:pPr algn="just"/>
            <a:r>
              <a:rPr lang="en-US" sz="2000" kern="0" spc="-100" dirty="0" smtClean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   이용 고객의 불편사항을 </a:t>
            </a:r>
          </a:p>
          <a:p>
            <a:pPr algn="just"/>
            <a:r>
              <a:rPr lang="en-US" sz="2000" kern="0" spc="-100" dirty="0" smtClean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   조사하고 개선하기 위해</a:t>
            </a:r>
          </a:p>
          <a:p>
            <a:pPr algn="just"/>
            <a:r>
              <a:rPr lang="en-US" sz="2000" kern="0" spc="-100" dirty="0" smtClean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   광고 캠페인 실행</a:t>
            </a:r>
          </a:p>
          <a:p>
            <a:pPr algn="just"/>
            <a:endParaRPr lang="en-US" sz="2000" kern="0" spc="-100" dirty="0" smtClean="0">
              <a:solidFill>
                <a:srgbClr val="FFFFFF"/>
              </a:solidFill>
              <a:latin typeface="Gmarket Sans Light" pitchFamily="34" charset="0"/>
              <a:cs typeface="Gmarket Sans Light" pitchFamily="34" charset="0"/>
            </a:endParaRPr>
          </a:p>
          <a:p>
            <a:pPr algn="just"/>
            <a:endParaRPr lang="en-US" sz="2000" kern="0" spc="-100" dirty="0" smtClean="0">
              <a:solidFill>
                <a:srgbClr val="FFFFFF"/>
              </a:solidFill>
              <a:latin typeface="Gmarket Sans Light" pitchFamily="34" charset="0"/>
              <a:cs typeface="Gmarket Sans Light" pitchFamily="34" charset="0"/>
            </a:endParaRPr>
          </a:p>
          <a:p>
            <a:pPr algn="just"/>
            <a:endParaRPr lang="en-US" sz="2000" kern="0" spc="-100" dirty="0" smtClean="0">
              <a:solidFill>
                <a:srgbClr val="FFFFFF"/>
              </a:solidFill>
              <a:latin typeface="Gmarket Sans Light" pitchFamily="34" charset="0"/>
              <a:cs typeface="Gmarket Sans Light" pitchFamily="34" charset="0"/>
            </a:endParaRPr>
          </a:p>
          <a:p>
            <a:pPr algn="just"/>
            <a:endParaRPr lang="en-US" sz="2000" kern="0" spc="-100" dirty="0" smtClean="0">
              <a:solidFill>
                <a:srgbClr val="FFFFFF"/>
              </a:solidFill>
              <a:latin typeface="Gmarket Sans Light" pitchFamily="34" charset="0"/>
              <a:cs typeface="Gmarket Sans Light" pitchFamily="34" charset="0"/>
            </a:endParaRPr>
          </a:p>
          <a:p>
            <a:pPr algn="just"/>
            <a:r>
              <a:rPr lang="en-US" sz="2000" kern="0" spc="-100" dirty="0" smtClean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리뉴얼 캠페인 : 사이트의</a:t>
            </a:r>
          </a:p>
          <a:p>
            <a:pPr algn="just"/>
            <a:r>
              <a:rPr lang="en-US" sz="2000" kern="0" spc="-100" dirty="0" smtClean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   개선 사항을 적극적으로 </a:t>
            </a:r>
          </a:p>
          <a:p>
            <a:pPr algn="just"/>
            <a:r>
              <a:rPr lang="en-US" sz="2000" kern="0" spc="-100" dirty="0" smtClean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   홍보</a:t>
            </a:r>
          </a:p>
          <a:p>
            <a:pPr algn="just"/>
            <a:endParaRPr lang="en-US" sz="2000" kern="0" spc="-100" dirty="0" smtClean="0">
              <a:solidFill>
                <a:srgbClr val="FFFFFF"/>
              </a:solidFill>
              <a:latin typeface="Gmarket Sans Light" pitchFamily="34" charset="0"/>
              <a:cs typeface="Gmarket Sans Light" pitchFamily="34" charset="0"/>
            </a:endParaRPr>
          </a:p>
          <a:p>
            <a:pPr algn="just"/>
            <a:endParaRPr lang="en-US" dirty="0"/>
          </a:p>
        </p:txBody>
      </p:sp>
      <p:sp>
        <p:nvSpPr>
          <p:cNvPr id="41" name="Object 41"/>
          <p:cNvSpPr txBox="1"/>
          <p:nvPr/>
        </p:nvSpPr>
        <p:spPr>
          <a:xfrm>
            <a:off x="203119" y="1193972"/>
            <a:ext cx="1000000" cy="13450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000" kern="0" spc="-100" dirty="0" smtClean="0">
                <a:solidFill>
                  <a:srgbClr val="D2E1FF"/>
                </a:solidFill>
                <a:latin typeface="Open Sans Light" pitchFamily="34" charset="0"/>
                <a:cs typeface="Open Sans Light" pitchFamily="34" charset="0"/>
              </a:rPr>
              <a:t>06</a:t>
            </a:r>
            <a:endParaRPr lang="en-US" dirty="0"/>
          </a:p>
        </p:txBody>
      </p:sp>
      <p:sp>
        <p:nvSpPr>
          <p:cNvPr id="42" name="Object 42"/>
          <p:cNvSpPr txBox="1"/>
          <p:nvPr/>
        </p:nvSpPr>
        <p:spPr>
          <a:xfrm>
            <a:off x="1126724" y="1747990"/>
            <a:ext cx="5296510" cy="3424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 smtClean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브랜드</a:t>
            </a:r>
          </a:p>
          <a:p>
            <a:r>
              <a:rPr lang="en-US" sz="5000" dirty="0" smtClean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강점과</a:t>
            </a:r>
          </a:p>
          <a:p>
            <a:r>
              <a:rPr lang="en-US" sz="5000" dirty="0" smtClean="0">
                <a:solidFill>
                  <a:srgbClr val="FFFFFF"/>
                </a:solidFill>
                <a:latin typeface="esamanru OTF Bold" pitchFamily="34" charset="0"/>
                <a:cs typeface="esamanru OTF Bold" pitchFamily="34" charset="0"/>
              </a:rPr>
              <a:t>약점 분석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19500" y="408098"/>
            <a:ext cx="2388886" cy="95238"/>
            <a:chOff x="19500" y="408098"/>
            <a:chExt cx="2388886" cy="9523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9500" y="408098"/>
              <a:ext cx="2388886" cy="9523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08970" y="303696"/>
            <a:ext cx="16286822" cy="304041"/>
            <a:chOff x="1008970" y="303696"/>
            <a:chExt cx="16286822" cy="304041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008970" y="303696"/>
              <a:ext cx="16286822" cy="304041"/>
              <a:chOff x="1008970" y="303696"/>
              <a:chExt cx="16286822" cy="304041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1033504" y="555973"/>
                <a:ext cx="16222743" cy="51765"/>
                <a:chOff x="1033504" y="555973"/>
                <a:chExt cx="16222743" cy="51765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033504" y="555973"/>
                  <a:ext cx="16222743" cy="51765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889663" y="423003"/>
                <a:ext cx="287682" cy="49068"/>
                <a:chOff x="889663" y="423003"/>
                <a:chExt cx="287682" cy="49068"/>
              </a:xfrm>
            </p:grpSpPr>
            <p:pic>
              <p:nvPicPr>
                <p:cNvPr id="52" name="Object 51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5400000">
                  <a:off x="889663" y="423003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4800735" y="423003"/>
                <a:ext cx="287682" cy="49068"/>
                <a:chOff x="4800735" y="423003"/>
                <a:chExt cx="287682" cy="49068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5400000">
                  <a:off x="4800735" y="423003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17127416" y="423003"/>
                <a:ext cx="287682" cy="49068"/>
                <a:chOff x="17127416" y="423003"/>
                <a:chExt cx="287682" cy="49068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5400000">
                  <a:off x="17127416" y="423003"/>
                  <a:ext cx="287682" cy="49068"/>
                </a:xfrm>
                <a:prstGeom prst="rect">
                  <a:avLst/>
                </a:prstGeom>
              </p:spPr>
            </p:pic>
          </p:grpSp>
        </p:grpSp>
        <p:sp>
          <p:nvSpPr>
            <p:cNvPr id="61" name="Object 61"/>
            <p:cNvSpPr txBox="1"/>
            <p:nvPr/>
          </p:nvSpPr>
          <p:spPr>
            <a:xfrm>
              <a:off x="1189158" y="303697"/>
              <a:ext cx="4867759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TEAM PROJECT</a:t>
              </a:r>
              <a:endParaRPr lang="en-US" dirty="0"/>
            </a:p>
          </p:txBody>
        </p:sp>
        <p:sp>
          <p:nvSpPr>
            <p:cNvPr id="62" name="Object 62"/>
            <p:cNvSpPr txBox="1"/>
            <p:nvPr/>
          </p:nvSpPr>
          <p:spPr>
            <a:xfrm>
              <a:off x="5073643" y="303697"/>
              <a:ext cx="4867759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BRAND &amp; SITE ANALYSIS</a:t>
              </a:r>
              <a:endParaRPr lang="en-US" dirty="0"/>
            </a:p>
          </p:txBody>
        </p:sp>
        <p:sp>
          <p:nvSpPr>
            <p:cNvPr id="63" name="Object 63"/>
            <p:cNvSpPr txBox="1"/>
            <p:nvPr/>
          </p:nvSpPr>
          <p:spPr>
            <a:xfrm>
              <a:off x="14139094" y="303697"/>
              <a:ext cx="2966161" cy="39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500" dirty="0" smtClean="0">
                  <a:solidFill>
                    <a:srgbClr val="787878"/>
                  </a:solidFill>
                  <a:latin typeface="Open Sans SemiBold" pitchFamily="34" charset="0"/>
                  <a:cs typeface="Open Sans SemiBold" pitchFamily="34" charset="0"/>
                </a:rPr>
                <a:t>APP DEVELOPMENT</a:t>
              </a:r>
              <a:endParaRPr lang="en-US" dirty="0"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14816381" y="4114063"/>
            <a:ext cx="4332764" cy="56760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2000" kern="0" spc="-100" dirty="0" smtClean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경쟁사의 협력 업체 강화</a:t>
            </a:r>
          </a:p>
          <a:p>
            <a:pPr algn="just"/>
            <a:r>
              <a:rPr lang="en-US" sz="2000" kern="0" spc="-100" dirty="0" smtClean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   :  경쟁업체가 새로운 제휴</a:t>
            </a:r>
          </a:p>
          <a:p>
            <a:pPr algn="just"/>
            <a:r>
              <a:rPr lang="en-US" sz="2000" kern="0" spc="-100" dirty="0" smtClean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   업체를 선정할 예정이므로</a:t>
            </a:r>
          </a:p>
          <a:p>
            <a:pPr algn="just"/>
            <a:r>
              <a:rPr lang="en-US" sz="2000" kern="0" spc="-100" dirty="0" smtClean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   고객 수가 줄어들 수 있음</a:t>
            </a:r>
          </a:p>
          <a:p>
            <a:pPr algn="just"/>
            <a:endParaRPr lang="en-US" sz="2000" kern="0" spc="-100" dirty="0" smtClean="0">
              <a:solidFill>
                <a:srgbClr val="FFFFFF"/>
              </a:solidFill>
              <a:latin typeface="Gmarket Sans Light" pitchFamily="34" charset="0"/>
              <a:cs typeface="Gmarket Sans Light" pitchFamily="34" charset="0"/>
            </a:endParaRPr>
          </a:p>
          <a:p>
            <a:pPr algn="just"/>
            <a:endParaRPr lang="en-US" sz="2000" kern="0" spc="-100" dirty="0" smtClean="0">
              <a:solidFill>
                <a:srgbClr val="FFFFFF"/>
              </a:solidFill>
              <a:latin typeface="Gmarket Sans Light" pitchFamily="34" charset="0"/>
              <a:cs typeface="Gmarket Sans Light" pitchFamily="34" charset="0"/>
            </a:endParaRPr>
          </a:p>
          <a:p>
            <a:pPr algn="just"/>
            <a:endParaRPr lang="en-US" sz="2000" kern="0" spc="-100" dirty="0" smtClean="0">
              <a:solidFill>
                <a:srgbClr val="FFFFFF"/>
              </a:solidFill>
              <a:latin typeface="Gmarket Sans Light" pitchFamily="34" charset="0"/>
              <a:cs typeface="Gmarket Sans Light" pitchFamily="34" charset="0"/>
            </a:endParaRPr>
          </a:p>
          <a:p>
            <a:pPr algn="just"/>
            <a:endParaRPr lang="en-US" sz="2000" kern="0" spc="-100" dirty="0" smtClean="0">
              <a:solidFill>
                <a:srgbClr val="FFFFFF"/>
              </a:solidFill>
              <a:latin typeface="Gmarket Sans Light" pitchFamily="34" charset="0"/>
              <a:cs typeface="Gmarket Sans Light" pitchFamily="34" charset="0"/>
            </a:endParaRPr>
          </a:p>
          <a:p>
            <a:pPr algn="just"/>
            <a:r>
              <a:rPr lang="en-US" sz="2000" kern="0" spc="-100" dirty="0" smtClean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- 도심지나 인구 밀집 상권에</a:t>
            </a:r>
          </a:p>
          <a:p>
            <a:pPr algn="just"/>
            <a:r>
              <a:rPr lang="en-US" sz="2000" kern="0" spc="-100" dirty="0" smtClean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   공영주차장 수가 적고,</a:t>
            </a:r>
          </a:p>
          <a:p>
            <a:pPr algn="just"/>
            <a:r>
              <a:rPr lang="en-US" sz="2000" kern="0" spc="-100" dirty="0" smtClean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   위치가 상권과 멀어 고객</a:t>
            </a:r>
          </a:p>
          <a:p>
            <a:pPr algn="just"/>
            <a:r>
              <a:rPr lang="en-US" sz="2000" kern="0" spc="-100" dirty="0" smtClean="0">
                <a:solidFill>
                  <a:srgbClr val="FFFFFF"/>
                </a:solidFill>
                <a:latin typeface="Gmarket Sans Light" pitchFamily="34" charset="0"/>
                <a:cs typeface="Gmarket Sans Light" pitchFamily="34" charset="0"/>
              </a:rPr>
              <a:t>   들의 불편 초래 가능성</a:t>
            </a:r>
            <a:endParaRPr lang="en-US" dirty="0"/>
          </a:p>
        </p:txBody>
      </p:sp>
      <p:sp>
        <p:nvSpPr>
          <p:cNvPr id="66" name="Object 66"/>
          <p:cNvSpPr txBox="1"/>
          <p:nvPr/>
        </p:nvSpPr>
        <p:spPr>
          <a:xfrm>
            <a:off x="17224286" y="9509686"/>
            <a:ext cx="357143" cy="3992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 smtClean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8P</a:t>
            </a:r>
            <a:endParaRPr lang="en-US" dirty="0"/>
          </a:p>
        </p:txBody>
      </p:sp>
      <p:sp>
        <p:nvSpPr>
          <p:cNvPr id="67" name="Object 67"/>
          <p:cNvSpPr txBox="1"/>
          <p:nvPr/>
        </p:nvSpPr>
        <p:spPr>
          <a:xfrm>
            <a:off x="308046" y="9728821"/>
            <a:ext cx="4047301" cy="5279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team</a:t>
            </a:r>
            <a:r>
              <a:rPr lang="en-US" sz="2000" dirty="0" smtClean="0">
                <a:solidFill>
                  <a:srgbClr val="000000"/>
                </a:solidFill>
                <a:latin typeface="Pretendard SemiBold" pitchFamily="34" charset="0"/>
                <a:cs typeface="Pretendard SemiBold" pitchFamily="34" charset="0"/>
              </a:rPr>
              <a:t> projectㅣ앱 개발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2501</Words>
  <Application>Microsoft Office PowerPoint</Application>
  <PresentationFormat>사용자 지정</PresentationFormat>
  <Paragraphs>691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9" baseType="lpstr">
      <vt:lpstr>?? ??</vt:lpstr>
      <vt:lpstr>esamanru OTF Bold</vt:lpstr>
      <vt:lpstr>Gmarket Sans Light</vt:lpstr>
      <vt:lpstr>Mplus 1p</vt:lpstr>
      <vt:lpstr>Mplus 1p Bold</vt:lpstr>
      <vt:lpstr>Noto Sans CJK KR Bold</vt:lpstr>
      <vt:lpstr>Noto Sans CJK KR Light</vt:lpstr>
      <vt:lpstr>Noto Sans CJK KR Medium</vt:lpstr>
      <vt:lpstr>Noto Sans CJK KR Regular</vt:lpstr>
      <vt:lpstr>Open Sans Light</vt:lpstr>
      <vt:lpstr>Open Sans SemiBold</vt:lpstr>
      <vt:lpstr>Pretendard</vt:lpstr>
      <vt:lpstr>Pretendard Light</vt:lpstr>
      <vt:lpstr>Pretendard Medium</vt:lpstr>
      <vt:lpstr>Pretendard SemiBold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YONSAI</cp:lastModifiedBy>
  <cp:revision>2</cp:revision>
  <dcterms:created xsi:type="dcterms:W3CDTF">2023-06-01T15:35:21Z</dcterms:created>
  <dcterms:modified xsi:type="dcterms:W3CDTF">2023-06-30T01:43:10Z</dcterms:modified>
</cp:coreProperties>
</file>